
<file path=[Content_Types].xml><?xml version="1.0" encoding="utf-8"?>
<Types xmlns="http://schemas.openxmlformats.org/package/2006/content-types">
  <Default Extension="png" ContentType="image/png"/>
  <Default Extension="rels" ContentType="application/vnd.openxmlformats-package.relationships+xml"/>
  <Default Extension="xml" ContentType="application/xml"/>
  <Default Extension="fntdata" ContentType="application/x-fontdata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21"/>
  </p:notesMasterIdLst>
  <p:sldIdLst>
    <p:sldId id="256" r:id="rId2"/>
    <p:sldId id="258" r:id="rId3"/>
    <p:sldId id="257" r:id="rId4"/>
    <p:sldId id="285" r:id="rId5"/>
    <p:sldId id="286" r:id="rId6"/>
    <p:sldId id="287" r:id="rId7"/>
    <p:sldId id="290" r:id="rId8"/>
    <p:sldId id="288" r:id="rId9"/>
    <p:sldId id="315" r:id="rId10"/>
    <p:sldId id="317" r:id="rId11"/>
    <p:sldId id="291" r:id="rId12"/>
    <p:sldId id="316" r:id="rId13"/>
    <p:sldId id="319" r:id="rId14"/>
    <p:sldId id="289" r:id="rId15"/>
    <p:sldId id="298" r:id="rId16"/>
    <p:sldId id="299" r:id="rId17"/>
    <p:sldId id="312" r:id="rId18"/>
    <p:sldId id="318" r:id="rId19"/>
    <p:sldId id="280" r:id="rId20"/>
  </p:sldIdLst>
  <p:sldSz cx="9144000" cy="5143500" type="screen16x9"/>
  <p:notesSz cx="6858000" cy="9144000"/>
  <p:embeddedFontLst>
    <p:embeddedFont>
      <p:font typeface="Times" panose="02020603050405020304" pitchFamily="18" charset="0"/>
      <p:regular r:id="rId22"/>
      <p:bold r:id="rId23"/>
      <p:italic r:id="rId24"/>
      <p:boldItalic r:id="rId25"/>
    </p:embeddedFont>
    <p:embeddedFont>
      <p:font typeface="Varela Round" panose="00000500000000000000" charset="-79"/>
      <p:regular r:id="rId26"/>
    </p:embeddedFont>
    <p:embeddedFont>
      <p:font typeface="MS PGothic" panose="020B0600070205080204" pitchFamily="34" charset="-128"/>
      <p:regular r:id="rId27"/>
    </p:embeddedFont>
    <p:embeddedFont>
      <p:font typeface="Nixie One" panose="02020500000000000000" charset="0"/>
      <p:regular r:id="rId28"/>
    </p:embeddedFont>
    <p:embeddedFont>
      <p:font typeface="微軟正黑體" panose="020B0604030504040204" pitchFamily="34" charset="-120"/>
      <p:regular r:id="rId29"/>
      <p:bold r:id="rId3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None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FFFFCC"/>
    <a:srgbClr val="FFDDDD"/>
    <a:srgbClr val="FFD5D5"/>
    <a:srgbClr val="E7F6FF"/>
    <a:srgbClr val="FFCCFF"/>
    <a:srgbClr val="617A86"/>
    <a:srgbClr val="CCFFC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BFBFE9CF-557C-48D4-B031-ED639CE5B53E}">
  <a:tblStyle styleId="{BFBFE9CF-557C-48D4-B031-ED639CE5B53E}" styleName="Table_0">
    <a:wholeTbl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med" len="med"/>
              <a:tailEnd type="none" w="med" len="med"/>
            </a:ln>
          </a:insideV>
        </a:tcBdr>
      </a:tcStyle>
    </a:wholeTbl>
  </a:tblStyle>
  <a:tblStyle styleId="{5DA37D80-6434-44D0-A028-1B22A696006F}" styleName="淺色樣式 3 - 輔色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775DCB02-9BB8-47FD-8907-85C794F793BA}" styleName="佈景主題樣式 1 - 輔色 4">
    <a:tblBg>
      <a:fillRef idx="2">
        <a:schemeClr val="accent4"/>
      </a:fillRef>
      <a:effectRef idx="1">
        <a:schemeClr val="accent4"/>
      </a:effectRef>
    </a:tblBg>
    <a:wholeTbl>
      <a:tcTxStyle>
        <a:fontRef idx="minor">
          <a:scrgbClr r="0" g="0" b="0"/>
        </a:fontRef>
        <a:schemeClr val="dk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Ref idx="1">
              <a:schemeClr val="accent4"/>
            </a:lnRef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40000"/>
            </a:schemeClr>
          </a:solidFill>
        </a:fill>
      </a:tcStyle>
    </a:band1H>
    <a:band2H>
      <a:tcStyle>
        <a:tcBdr/>
      </a:tcStyle>
    </a:band2H>
    <a:band1V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  <a:fill>
          <a:solidFill>
            <a:schemeClr val="accent4">
              <a:alpha val="40000"/>
            </a:schemeClr>
          </a:solidFill>
        </a:fill>
      </a:tcStyle>
    </a:band1V>
    <a:band2V>
      <a:tcStyle>
        <a:tcBdr/>
      </a:tcStyle>
    </a:band2V>
    <a:lastCol>
      <a:tcTxStyle b="on"/>
      <a:tcStyle>
        <a:tcBdr>
          <a:left>
            <a:lnRef idx="2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lastCol>
    <a:firstCol>
      <a:tcTxStyle b="on"/>
      <a:tcStyle>
        <a:tcBdr>
          <a:left>
            <a:lnRef idx="1">
              <a:schemeClr val="accent4"/>
            </a:lnRef>
          </a:left>
          <a:right>
            <a:lnRef idx="2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Ref idx="1">
              <a:schemeClr val="accent4"/>
            </a:lnRef>
          </a:insideH>
          <a:insideV>
            <a:ln>
              <a:noFill/>
            </a:ln>
          </a:insideV>
        </a:tcBdr>
      </a:tcStyle>
    </a:firstCol>
    <a:lastRow>
      <a:tcTxStyle b="on"/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2">
              <a:schemeClr val="accent4"/>
            </a:lnRef>
          </a:top>
          <a:bottom>
            <a:lnRef idx="2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2">
              <a:schemeClr val="lt1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solidFill>
            <a:schemeClr val="accent4"/>
          </a:solidFill>
        </a:fill>
      </a:tcStyle>
    </a:firstRow>
  </a:tblStyle>
  <a:tblStyle styleId="{68D230F3-CF80-4859-8CE7-A43EE81993B5}" styleName="淺色樣式 1 - 輔色 6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6"/>
              </a:solidFill>
            </a:ln>
          </a:top>
          <a:bottom>
            <a:ln w="12700" cmpd="sng">
              <a:solidFill>
                <a:schemeClr val="accent6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6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6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6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6"/>
              </a:solidFill>
            </a:ln>
          </a:bottom>
        </a:tcBdr>
        <a:fill>
          <a:noFill/>
        </a:fill>
      </a:tcStyle>
    </a:firstRow>
  </a:tblStyle>
  <a:tblStyle styleId="{0E3FDE45-AF77-4B5C-9715-49D594BDF05E}" styleName="淺色樣式 1 - 輔色 2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3B4B98B0-60AC-42C2-AFA5-B58CD77FA1E5}" styleName="淺色樣式 1 - 輔色 1">
    <a:wholeTbl>
      <a:tcTxStyle>
        <a:fontRef idx="minor">
          <a:scrgbClr r="0" g="0" b="0"/>
        </a:fontRef>
        <a:schemeClr val="tx1"/>
      </a:tcTxStyle>
      <a:tcStyle>
        <a:tcBdr>
          <a:left>
            <a:ln>
              <a:noFill/>
            </a:ln>
          </a:left>
          <a:right>
            <a:ln>
              <a:noFill/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1">
              <a:alpha val="2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12700" cmpd="sng">
              <a:solidFill>
                <a:schemeClr val="accent1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12700" cmpd="sng">
              <a:solidFill>
                <a:schemeClr val="accent1"/>
              </a:solidFill>
            </a:ln>
          </a:bottom>
        </a:tcBdr>
        <a:fill>
          <a:noFill/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 varScale="1">
        <p:scale>
          <a:sx n="97" d="100"/>
          <a:sy n="97" d="100"/>
        </p:scale>
        <p:origin x="630" y="7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font" Target="fonts/font5.fntdata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34" Type="http://schemas.openxmlformats.org/officeDocument/2006/relationships/tableStyles" Target="tableStyles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font" Target="fonts/font4.fntdata"/><Relationship Id="rId33" Type="http://schemas.openxmlformats.org/officeDocument/2006/relationships/theme" Target="theme/theme1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3.fntdata"/><Relationship Id="rId32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2.fntdata"/><Relationship Id="rId28" Type="http://schemas.openxmlformats.org/officeDocument/2006/relationships/font" Target="fonts/font7.fntdata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1.fntdata"/><Relationship Id="rId27" Type="http://schemas.openxmlformats.org/officeDocument/2006/relationships/font" Target="fonts/font6.fntdata"/><Relationship Id="rId30" Type="http://schemas.openxmlformats.org/officeDocument/2006/relationships/font" Target="fonts/font9.fntdata"/><Relationship Id="rId8" Type="http://schemas.openxmlformats.org/officeDocument/2006/relationships/slide" Target="slides/slide7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jpg>
</file>

<file path=ppt/media/image3.jpg>
</file>

<file path=ppt/media/image4.png>
</file>

<file path=ppt/media/image5.jp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3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299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med" len="med"/>
            <a:tailEnd type="none" w="med" len="med"/>
          </a:ln>
        </p:spPr>
      </p:sp>
      <p:sp>
        <p:nvSpPr>
          <p:cNvPr id="4" name="Shape 4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t" anchorCtr="0"/>
          <a:lstStyle>
            <a:lvl1pPr lvl="0">
              <a:spcBef>
                <a:spcPts val="0"/>
              </a:spcBef>
              <a:defRPr sz="1100"/>
            </a:lvl1pPr>
            <a:lvl2pPr lvl="1">
              <a:spcBef>
                <a:spcPts val="0"/>
              </a:spcBef>
              <a:defRPr sz="1100"/>
            </a:lvl2pPr>
            <a:lvl3pPr lvl="2">
              <a:spcBef>
                <a:spcPts val="0"/>
              </a:spcBef>
              <a:defRPr sz="1100"/>
            </a:lvl3pPr>
            <a:lvl4pPr lvl="3">
              <a:spcBef>
                <a:spcPts val="0"/>
              </a:spcBef>
              <a:defRPr sz="1100"/>
            </a:lvl4pPr>
            <a:lvl5pPr lvl="4">
              <a:spcBef>
                <a:spcPts val="0"/>
              </a:spcBef>
              <a:defRPr sz="1100"/>
            </a:lvl5pPr>
            <a:lvl6pPr lvl="5">
              <a:spcBef>
                <a:spcPts val="0"/>
              </a:spcBef>
              <a:defRPr sz="1100"/>
            </a:lvl6pPr>
            <a:lvl7pPr lvl="6">
              <a:spcBef>
                <a:spcPts val="0"/>
              </a:spcBef>
              <a:defRPr sz="1100"/>
            </a:lvl7pPr>
            <a:lvl8pPr lvl="7">
              <a:spcBef>
                <a:spcPts val="0"/>
              </a:spcBef>
              <a:defRPr sz="1100"/>
            </a:lvl8pPr>
            <a:lvl9pPr lvl="8">
              <a:spcBef>
                <a:spcPts val="0"/>
              </a:spcBef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1" name="Shape 181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2" name="Shape 182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5" name="Shape 195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6" name="Shape 196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6" name="Shape 186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87" name="Shape 187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 dirty="0"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97" name="Shape 397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0" t="0" r="0" b="0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98" name="Shape 398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399" cy="4114800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Title">
    <p:spTree>
      <p:nvGrpSpPr>
        <p:cNvPr id="1" name="Shape 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5" name="圖片 24"/>
          <p:cNvPicPr>
            <a:picLocks noChangeAspect="1"/>
          </p:cNvPicPr>
          <p:nvPr userDrawn="1"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27624" y="0"/>
            <a:ext cx="6676799" cy="4257428"/>
          </a:xfrm>
          <a:prstGeom prst="rect">
            <a:avLst/>
          </a:prstGeom>
          <a:effectLst>
            <a:softEdge rad="317500"/>
          </a:effectLst>
        </p:spPr>
      </p:pic>
      <p:sp>
        <p:nvSpPr>
          <p:cNvPr id="9" name="Shape 9"/>
          <p:cNvSpPr/>
          <p:nvPr/>
        </p:nvSpPr>
        <p:spPr>
          <a:xfrm>
            <a:off x="7209425" y="502200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"/>
          <p:cNvSpPr/>
          <p:nvPr/>
        </p:nvSpPr>
        <p:spPr>
          <a:xfrm>
            <a:off x="1197475" y="-802775"/>
            <a:ext cx="6749100" cy="67491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267550" y="-886750"/>
            <a:ext cx="2347200" cy="2347200"/>
          </a:xfrm>
          <a:prstGeom prst="donut">
            <a:avLst>
              <a:gd name="adj" fmla="val 29778"/>
            </a:avLst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8348875" y="2882375"/>
            <a:ext cx="978600" cy="9786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2255425" y="541800"/>
            <a:ext cx="657600" cy="657600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6752750" y="3465100"/>
            <a:ext cx="2284199" cy="2284199"/>
          </a:xfrm>
          <a:prstGeom prst="donut">
            <a:avLst>
              <a:gd name="adj" fmla="val 11909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137775" y="3193200"/>
            <a:ext cx="657600" cy="6576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376550" y="4217275"/>
            <a:ext cx="1207799" cy="1207799"/>
          </a:xfrm>
          <a:prstGeom prst="donut">
            <a:avLst>
              <a:gd name="adj" fmla="val 42915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8244625" y="2541950"/>
            <a:ext cx="304799" cy="3047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7598775" y="-300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8244625" y="802850"/>
            <a:ext cx="657600" cy="657600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213975" y="695900"/>
            <a:ext cx="871499" cy="871499"/>
          </a:xfrm>
          <a:prstGeom prst="ellipse">
            <a:avLst/>
          </a:prstGeom>
          <a:noFill/>
          <a:ln w="9525" cap="flat" cmpd="sng">
            <a:solidFill>
              <a:srgbClr val="00ACC3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-122175" y="2933250"/>
            <a:ext cx="1177500" cy="1177500"/>
          </a:xfrm>
          <a:prstGeom prst="ellipse">
            <a:avLst/>
          </a:prstGeom>
          <a:noFill/>
          <a:ln w="9525" cap="flat" cmpd="sng">
            <a:solidFill>
              <a:srgbClr val="BBCD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8150075" y="708300"/>
            <a:ext cx="846600" cy="846600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1055325" y="3904575"/>
            <a:ext cx="206100" cy="2061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>
  <p:cSld name="Title only">
    <p:spTree>
      <p:nvGrpSpPr>
        <p:cNvPr id="1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Shape 129"/>
          <p:cNvSpPr txBox="1">
            <a:spLocks noGrp="1"/>
          </p:cNvSpPr>
          <p:nvPr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defRPr/>
            </a:lvl1pPr>
            <a:lvl2pPr lvl="1">
              <a:spcBef>
                <a:spcPts val="0"/>
              </a:spcBef>
              <a:defRPr/>
            </a:lvl2pPr>
            <a:lvl3pPr lvl="2">
              <a:spcBef>
                <a:spcPts val="0"/>
              </a:spcBef>
              <a:defRPr/>
            </a:lvl3pPr>
            <a:lvl4pPr lvl="3">
              <a:spcBef>
                <a:spcPts val="0"/>
              </a:spcBef>
              <a:defRPr/>
            </a:lvl4pPr>
            <a:lvl5pPr lvl="4">
              <a:spcBef>
                <a:spcPts val="0"/>
              </a:spcBef>
              <a:defRPr/>
            </a:lvl5pPr>
            <a:lvl6pPr lvl="5">
              <a:spcBef>
                <a:spcPts val="0"/>
              </a:spcBef>
              <a:defRPr/>
            </a:lvl6pPr>
            <a:lvl7pPr lvl="6">
              <a:spcBef>
                <a:spcPts val="0"/>
              </a:spcBef>
              <a:defRPr/>
            </a:lvl7pPr>
            <a:lvl8pPr lvl="7">
              <a:spcBef>
                <a:spcPts val="0"/>
              </a:spcBef>
              <a:defRPr/>
            </a:lvl8pPr>
            <a:lvl9pPr lvl="8">
              <a:spcBef>
                <a:spcPts val="0"/>
              </a:spcBef>
              <a:defRPr/>
            </a:lvl9pPr>
          </a:lstStyle>
          <a:p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1280687" y="3669150"/>
            <a:ext cx="206100" cy="2061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180500" y="4023250"/>
            <a:ext cx="1370700" cy="13707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246046" y="3213146"/>
            <a:ext cx="455999" cy="455999"/>
          </a:xfrm>
          <a:prstGeom prst="ellipse">
            <a:avLst/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71500" y="3038600"/>
            <a:ext cx="804899" cy="804899"/>
          </a:xfrm>
          <a:prstGeom prst="ellipse">
            <a:avLst/>
          </a:prstGeom>
          <a:noFill/>
          <a:ln w="9525" cap="flat" cmpd="sng">
            <a:solidFill>
              <a:srgbClr val="65BB48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1280700" y="1608475"/>
            <a:ext cx="1043399" cy="1043999"/>
          </a:xfrm>
          <a:prstGeom prst="donut">
            <a:avLst>
              <a:gd name="adj" fmla="val 43200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1640475" y="-201875"/>
            <a:ext cx="750299" cy="7502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-480225" y="243625"/>
            <a:ext cx="2347200" cy="2347200"/>
          </a:xfrm>
          <a:prstGeom prst="donut">
            <a:avLst>
              <a:gd name="adj" fmla="val 6129"/>
            </a:avLst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-222975" y="500875"/>
            <a:ext cx="1832699" cy="1832699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1280700" y="3950125"/>
            <a:ext cx="750299" cy="750299"/>
          </a:xfrm>
          <a:prstGeom prst="ellipse">
            <a:avLst/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7913000" y="600225"/>
            <a:ext cx="550500" cy="550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8703400" y="1608475"/>
            <a:ext cx="287100" cy="287100"/>
          </a:xfrm>
          <a:prstGeom prst="donut">
            <a:avLst>
              <a:gd name="adj" fmla="val 18608"/>
            </a:avLst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8809376" y="886439"/>
            <a:ext cx="416399" cy="416399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8118000" y="-244550"/>
            <a:ext cx="741599" cy="741599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7813725" y="31277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8646900" y="723962"/>
            <a:ext cx="741599" cy="741599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a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Shape 146"/>
          <p:cNvSpPr/>
          <p:nvPr/>
        </p:nvSpPr>
        <p:spPr>
          <a:xfrm>
            <a:off x="1197475" y="-802775"/>
            <a:ext cx="6749100" cy="6749100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 txBox="1">
            <a:spLocks noGrp="1"/>
          </p:cNvSpPr>
          <p:nvPr>
            <p:ph type="body" idx="1"/>
          </p:nvPr>
        </p:nvSpPr>
        <p:spPr>
          <a:xfrm>
            <a:off x="1246225" y="4177700"/>
            <a:ext cx="6651600" cy="519599"/>
          </a:xfrm>
          <a:prstGeom prst="rect">
            <a:avLst/>
          </a:prstGeom>
        </p:spPr>
        <p:txBody>
          <a:bodyPr lIns="91425" tIns="91425" rIns="91425" bIns="91425" anchor="t" anchorCtr="0"/>
          <a:lstStyle>
            <a:lvl1pPr lvl="0" algn="ctr">
              <a:spcBef>
                <a:spcPts val="360"/>
              </a:spcBef>
              <a:buSzPct val="100000"/>
              <a:buNone/>
              <a:defRPr sz="1600"/>
            </a:lvl1pPr>
          </a:lstStyle>
          <a:p>
            <a:endParaRPr/>
          </a:p>
        </p:txBody>
      </p:sp>
      <p:sp>
        <p:nvSpPr>
          <p:cNvPr id="148" name="Shape 148"/>
          <p:cNvSpPr/>
          <p:nvPr/>
        </p:nvSpPr>
        <p:spPr>
          <a:xfrm rot="10800000">
            <a:off x="8705950" y="3777262"/>
            <a:ext cx="617399" cy="6173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/>
          <p:nvPr/>
        </p:nvSpPr>
        <p:spPr>
          <a:xfrm rot="10800000">
            <a:off x="608749" y="841360"/>
            <a:ext cx="515400" cy="5154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" name="Shape 150"/>
          <p:cNvSpPr/>
          <p:nvPr/>
        </p:nvSpPr>
        <p:spPr>
          <a:xfrm rot="10800000">
            <a:off x="8195021" y="4553299"/>
            <a:ext cx="831600" cy="8316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1" name="Shape 151"/>
          <p:cNvSpPr/>
          <p:nvPr/>
        </p:nvSpPr>
        <p:spPr>
          <a:xfrm rot="10800000">
            <a:off x="8458384" y="4183762"/>
            <a:ext cx="210899" cy="2108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/>
          <p:nvPr/>
        </p:nvSpPr>
        <p:spPr>
          <a:xfrm rot="10800000">
            <a:off x="-153146" y="-444546"/>
            <a:ext cx="1128300" cy="11283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/>
          <p:nvPr/>
        </p:nvSpPr>
        <p:spPr>
          <a:xfrm rot="10800000">
            <a:off x="8012015" y="133390"/>
            <a:ext cx="434699" cy="434699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/>
          <p:nvPr/>
        </p:nvSpPr>
        <p:spPr>
          <a:xfrm rot="10800000">
            <a:off x="-73577" y="841499"/>
            <a:ext cx="330899" cy="3308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/>
          <p:nvPr/>
        </p:nvSpPr>
        <p:spPr>
          <a:xfrm rot="10800000">
            <a:off x="8512150" y="133404"/>
            <a:ext cx="811199" cy="811199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/>
          <p:nvPr/>
        </p:nvSpPr>
        <p:spPr>
          <a:xfrm rot="10800000">
            <a:off x="117997" y="-173402"/>
            <a:ext cx="586199" cy="5861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 rot="10800000">
            <a:off x="748824" y="4695049"/>
            <a:ext cx="345000" cy="3450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8" name="Shape 158"/>
          <p:cNvSpPr/>
          <p:nvPr/>
        </p:nvSpPr>
        <p:spPr>
          <a:xfrm rot="10800000">
            <a:off x="-107786" y="4259033"/>
            <a:ext cx="663000" cy="6630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9" name="Shape 159"/>
          <p:cNvSpPr/>
          <p:nvPr/>
        </p:nvSpPr>
        <p:spPr>
          <a:xfrm rot="10800000">
            <a:off x="-316662" y="3443534"/>
            <a:ext cx="506099" cy="5060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/>
          <p:nvPr/>
        </p:nvSpPr>
        <p:spPr>
          <a:xfrm rot="10800000">
            <a:off x="-226169" y="4140649"/>
            <a:ext cx="899400" cy="8994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/>
          <p:nvPr/>
        </p:nvSpPr>
        <p:spPr>
          <a:xfrm rot="10800000">
            <a:off x="8700641" y="1100249"/>
            <a:ext cx="333300" cy="3333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1_Caption"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Shape 148"/>
          <p:cNvSpPr/>
          <p:nvPr/>
        </p:nvSpPr>
        <p:spPr>
          <a:xfrm rot="10800000">
            <a:off x="8705950" y="3777262"/>
            <a:ext cx="617399" cy="6173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/>
          <p:nvPr/>
        </p:nvSpPr>
        <p:spPr>
          <a:xfrm rot="10800000">
            <a:off x="608749" y="841360"/>
            <a:ext cx="515400" cy="5154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" name="Shape 150"/>
          <p:cNvSpPr/>
          <p:nvPr/>
        </p:nvSpPr>
        <p:spPr>
          <a:xfrm rot="10800000">
            <a:off x="8195021" y="4553299"/>
            <a:ext cx="831600" cy="831600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1" name="Shape 151"/>
          <p:cNvSpPr/>
          <p:nvPr/>
        </p:nvSpPr>
        <p:spPr>
          <a:xfrm rot="10800000">
            <a:off x="8458384" y="4183762"/>
            <a:ext cx="210899" cy="2108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/>
          <p:nvPr/>
        </p:nvSpPr>
        <p:spPr>
          <a:xfrm rot="10800000">
            <a:off x="-153146" y="-444546"/>
            <a:ext cx="1128300" cy="11283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/>
          <p:nvPr/>
        </p:nvSpPr>
        <p:spPr>
          <a:xfrm rot="10800000">
            <a:off x="8012015" y="133390"/>
            <a:ext cx="434699" cy="434699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/>
          <p:nvPr/>
        </p:nvSpPr>
        <p:spPr>
          <a:xfrm rot="10800000">
            <a:off x="-73577" y="841499"/>
            <a:ext cx="330899" cy="330899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/>
          <p:nvPr/>
        </p:nvSpPr>
        <p:spPr>
          <a:xfrm rot="10800000">
            <a:off x="8512150" y="133404"/>
            <a:ext cx="811199" cy="811199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/>
          <p:nvPr/>
        </p:nvSpPr>
        <p:spPr>
          <a:xfrm rot="10800000">
            <a:off x="117997" y="-173402"/>
            <a:ext cx="586199" cy="5861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 rot="10800000">
            <a:off x="748824" y="4695049"/>
            <a:ext cx="345000" cy="345000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8" name="Shape 158"/>
          <p:cNvSpPr/>
          <p:nvPr/>
        </p:nvSpPr>
        <p:spPr>
          <a:xfrm rot="10800000">
            <a:off x="-107786" y="4259033"/>
            <a:ext cx="663000" cy="663000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9" name="Shape 159"/>
          <p:cNvSpPr/>
          <p:nvPr/>
        </p:nvSpPr>
        <p:spPr>
          <a:xfrm rot="10800000">
            <a:off x="-316662" y="3443534"/>
            <a:ext cx="506099" cy="506099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0" name="Shape 160"/>
          <p:cNvSpPr/>
          <p:nvPr/>
        </p:nvSpPr>
        <p:spPr>
          <a:xfrm rot="10800000">
            <a:off x="-226169" y="4140649"/>
            <a:ext cx="899400" cy="8994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1" name="Shape 161"/>
          <p:cNvSpPr/>
          <p:nvPr/>
        </p:nvSpPr>
        <p:spPr>
          <a:xfrm rot="10800000">
            <a:off x="8700641" y="1100249"/>
            <a:ext cx="333300" cy="3333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264859450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>
  <p:cSld name="Blank">
    <p:spTree>
      <p:nvGrpSpPr>
        <p:cNvPr id="1" name="Shape 1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3" name="Shape 163"/>
          <p:cNvSpPr/>
          <p:nvPr/>
        </p:nvSpPr>
        <p:spPr>
          <a:xfrm>
            <a:off x="419100" y="-1581150"/>
            <a:ext cx="8305799" cy="8305799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4" name="Shape 164"/>
          <p:cNvSpPr/>
          <p:nvPr/>
        </p:nvSpPr>
        <p:spPr>
          <a:xfrm>
            <a:off x="-164200" y="686175"/>
            <a:ext cx="550500" cy="550500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5" name="Shape 165"/>
          <p:cNvSpPr/>
          <p:nvPr/>
        </p:nvSpPr>
        <p:spPr>
          <a:xfrm>
            <a:off x="8204500" y="3898800"/>
            <a:ext cx="447000" cy="447000"/>
          </a:xfrm>
          <a:prstGeom prst="donut">
            <a:avLst>
              <a:gd name="adj" fmla="val 18608"/>
            </a:avLst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6" name="Shape 166"/>
          <p:cNvSpPr/>
          <p:nvPr/>
        </p:nvSpPr>
        <p:spPr>
          <a:xfrm>
            <a:off x="100425" y="-196925"/>
            <a:ext cx="741599" cy="741599"/>
          </a:xfrm>
          <a:prstGeom prst="donut">
            <a:avLst>
              <a:gd name="adj" fmla="val 37879"/>
            </a:avLst>
          </a:prstGeom>
          <a:solidFill>
            <a:srgbClr val="00ACC3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7" name="Shape 167"/>
          <p:cNvSpPr/>
          <p:nvPr/>
        </p:nvSpPr>
        <p:spPr>
          <a:xfrm>
            <a:off x="419100" y="686175"/>
            <a:ext cx="188100" cy="1881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8" name="Shape 168"/>
          <p:cNvSpPr/>
          <p:nvPr/>
        </p:nvSpPr>
        <p:spPr>
          <a:xfrm>
            <a:off x="8333725" y="4482500"/>
            <a:ext cx="978600" cy="978600"/>
          </a:xfrm>
          <a:prstGeom prst="ellipse">
            <a:avLst/>
          </a:prstGeom>
          <a:noFill/>
          <a:ln w="9525" cap="flat" cmpd="sng">
            <a:solidFill>
              <a:srgbClr val="ED4A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9" name="Shape 169"/>
          <p:cNvSpPr/>
          <p:nvPr/>
        </p:nvSpPr>
        <p:spPr>
          <a:xfrm>
            <a:off x="741750" y="4449750"/>
            <a:ext cx="397499" cy="397499"/>
          </a:xfrm>
          <a:prstGeom prst="donut">
            <a:avLst>
              <a:gd name="adj" fmla="val 8754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0" name="Shape 170"/>
          <p:cNvSpPr/>
          <p:nvPr/>
        </p:nvSpPr>
        <p:spPr>
          <a:xfrm>
            <a:off x="8956300" y="4058696"/>
            <a:ext cx="287100" cy="287100"/>
          </a:xfrm>
          <a:prstGeom prst="ellipse">
            <a:avLst/>
          </a:prstGeom>
          <a:solidFill>
            <a:srgbClr val="ED4A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1" name="Shape 171"/>
          <p:cNvSpPr/>
          <p:nvPr/>
        </p:nvSpPr>
        <p:spPr>
          <a:xfrm>
            <a:off x="-164200" y="4277700"/>
            <a:ext cx="741599" cy="741599"/>
          </a:xfrm>
          <a:prstGeom prst="donut">
            <a:avLst>
              <a:gd name="adj" fmla="val 39163"/>
            </a:avLst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2" name="Shape 172"/>
          <p:cNvSpPr/>
          <p:nvPr/>
        </p:nvSpPr>
        <p:spPr>
          <a:xfrm>
            <a:off x="8568725" y="4717500"/>
            <a:ext cx="508499" cy="508499"/>
          </a:xfrm>
          <a:prstGeom prst="ellipse">
            <a:avLst/>
          </a:prstGeom>
          <a:solidFill>
            <a:srgbClr val="E8004C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3" name="Shape 173"/>
          <p:cNvSpPr/>
          <p:nvPr/>
        </p:nvSpPr>
        <p:spPr>
          <a:xfrm>
            <a:off x="8077475" y="224125"/>
            <a:ext cx="304799" cy="304799"/>
          </a:xfrm>
          <a:prstGeom prst="donut">
            <a:avLst>
              <a:gd name="adj" fmla="val 30568"/>
            </a:avLst>
          </a:prstGeom>
          <a:solidFill>
            <a:srgbClr val="65BB48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4" name="Shape 174"/>
          <p:cNvSpPr/>
          <p:nvPr/>
        </p:nvSpPr>
        <p:spPr>
          <a:xfrm>
            <a:off x="8553248" y="328373"/>
            <a:ext cx="585599" cy="585599"/>
          </a:xfrm>
          <a:prstGeom prst="ellipse">
            <a:avLst/>
          </a:prstGeom>
          <a:solidFill>
            <a:srgbClr val="F8BB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5" name="Shape 175"/>
          <p:cNvSpPr/>
          <p:nvPr/>
        </p:nvSpPr>
        <p:spPr>
          <a:xfrm>
            <a:off x="8876350" y="1187325"/>
            <a:ext cx="447000" cy="447000"/>
          </a:xfrm>
          <a:prstGeom prst="ellipse">
            <a:avLst/>
          </a:prstGeom>
          <a:solidFill>
            <a:srgbClr val="BBCD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6" name="Shape 176"/>
          <p:cNvSpPr/>
          <p:nvPr/>
        </p:nvSpPr>
        <p:spPr>
          <a:xfrm>
            <a:off x="8449000" y="224125"/>
            <a:ext cx="794400" cy="794400"/>
          </a:xfrm>
          <a:prstGeom prst="ellipse">
            <a:avLst/>
          </a:prstGeom>
          <a:noFill/>
          <a:ln w="9525" cap="flat" cmpd="sng">
            <a:solidFill>
              <a:srgbClr val="F8BB00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7" name="Shape 177"/>
          <p:cNvSpPr/>
          <p:nvPr/>
        </p:nvSpPr>
        <p:spPr>
          <a:xfrm>
            <a:off x="100425" y="3830625"/>
            <a:ext cx="304799" cy="304799"/>
          </a:xfrm>
          <a:prstGeom prst="ellipse">
            <a:avLst/>
          </a:prstGeom>
          <a:solidFill>
            <a:srgbClr val="00D1C6">
              <a:alpha val="8692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>
  <p:cSld name="Completely blank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9" name="Shape 179"/>
          <p:cNvSpPr/>
          <p:nvPr/>
        </p:nvSpPr>
        <p:spPr>
          <a:xfrm>
            <a:off x="419100" y="-1581150"/>
            <a:ext cx="8305799" cy="8305799"/>
          </a:xfrm>
          <a:prstGeom prst="ellipse">
            <a:avLst/>
          </a:prstGeom>
          <a:noFill/>
          <a:ln w="9525" cap="flat" cmpd="sng">
            <a:solidFill>
              <a:srgbClr val="A1BECC"/>
            </a:solidFill>
            <a:prstDash val="dash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1_Completely blank">
    <p:spTree>
      <p:nvGrpSpPr>
        <p:cNvPr id="1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273207953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5" Type="http://schemas.openxmlformats.org/officeDocument/2006/relationships/slideLayout" Target="../slideLayouts/slideLayout5.xml"/><Relationship Id="rId4" Type="http://schemas.openxmlformats.org/officeDocument/2006/relationships/slideLayout" Target="../slideLayouts/slideLayout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Shape 7"/>
          <p:cNvSpPr/>
          <p:nvPr/>
        </p:nvSpPr>
        <p:spPr>
          <a:xfrm>
            <a:off x="-6" y="-23"/>
            <a:ext cx="9143797" cy="5143377"/>
          </a:xfrm>
          <a:custGeom>
            <a:avLst/>
            <a:gdLst/>
            <a:ahLst/>
            <a:cxnLst/>
            <a:rect l="0" t="0" r="0" b="0"/>
            <a:pathLst>
              <a:path w="281716" h="158465" fill="none" extrusionOk="0">
                <a:moveTo>
                  <a:pt x="0" y="0"/>
                </a:moveTo>
                <a:lnTo>
                  <a:pt x="281715" y="0"/>
                </a:lnTo>
                <a:lnTo>
                  <a:pt x="281715" y="158464"/>
                </a:lnTo>
                <a:lnTo>
                  <a:pt x="0" y="158464"/>
                </a:lnTo>
                <a:lnTo>
                  <a:pt x="0" y="0"/>
                </a:lnTo>
                <a:close/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" name="Shape 8"/>
          <p:cNvSpPr/>
          <p:nvPr/>
        </p:nvSpPr>
        <p:spPr>
          <a:xfrm>
            <a:off x="-6" y="5049260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9"/>
          <p:cNvSpPr/>
          <p:nvPr/>
        </p:nvSpPr>
        <p:spPr>
          <a:xfrm>
            <a:off x="-6" y="4956399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"/>
          <p:cNvSpPr/>
          <p:nvPr/>
        </p:nvSpPr>
        <p:spPr>
          <a:xfrm>
            <a:off x="-6" y="4862337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1"/>
          <p:cNvSpPr/>
          <p:nvPr/>
        </p:nvSpPr>
        <p:spPr>
          <a:xfrm>
            <a:off x="-6" y="4769476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2"/>
          <p:cNvSpPr/>
          <p:nvPr/>
        </p:nvSpPr>
        <p:spPr>
          <a:xfrm>
            <a:off x="-6" y="4675414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" name="Shape 13"/>
          <p:cNvSpPr/>
          <p:nvPr/>
        </p:nvSpPr>
        <p:spPr>
          <a:xfrm>
            <a:off x="-6" y="458255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" name="Shape 14"/>
          <p:cNvSpPr/>
          <p:nvPr/>
        </p:nvSpPr>
        <p:spPr>
          <a:xfrm>
            <a:off x="-6" y="448849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" name="Shape 15"/>
          <p:cNvSpPr/>
          <p:nvPr/>
        </p:nvSpPr>
        <p:spPr>
          <a:xfrm>
            <a:off x="-6" y="439563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6" name="Shape 16"/>
          <p:cNvSpPr/>
          <p:nvPr/>
        </p:nvSpPr>
        <p:spPr>
          <a:xfrm>
            <a:off x="-6" y="4301569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7" name="Shape 17"/>
          <p:cNvSpPr/>
          <p:nvPr/>
        </p:nvSpPr>
        <p:spPr>
          <a:xfrm>
            <a:off x="-6" y="420870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8" name="Shape 18"/>
          <p:cNvSpPr/>
          <p:nvPr/>
        </p:nvSpPr>
        <p:spPr>
          <a:xfrm>
            <a:off x="-6" y="4114646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9" name="Shape 19"/>
          <p:cNvSpPr/>
          <p:nvPr/>
        </p:nvSpPr>
        <p:spPr>
          <a:xfrm>
            <a:off x="-6" y="4020584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0" name="Shape 20"/>
          <p:cNvSpPr/>
          <p:nvPr/>
        </p:nvSpPr>
        <p:spPr>
          <a:xfrm>
            <a:off x="-6" y="392772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1" name="Shape 21"/>
          <p:cNvSpPr/>
          <p:nvPr/>
        </p:nvSpPr>
        <p:spPr>
          <a:xfrm>
            <a:off x="-6" y="383366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2" name="Shape 22"/>
          <p:cNvSpPr/>
          <p:nvPr/>
        </p:nvSpPr>
        <p:spPr>
          <a:xfrm>
            <a:off x="-6" y="374080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3" name="Shape 23"/>
          <p:cNvSpPr/>
          <p:nvPr/>
        </p:nvSpPr>
        <p:spPr>
          <a:xfrm>
            <a:off x="-6" y="3646739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4" name="Shape 24"/>
          <p:cNvSpPr/>
          <p:nvPr/>
        </p:nvSpPr>
        <p:spPr>
          <a:xfrm>
            <a:off x="-6" y="355387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5" name="Shape 25"/>
          <p:cNvSpPr/>
          <p:nvPr/>
        </p:nvSpPr>
        <p:spPr>
          <a:xfrm>
            <a:off x="-6" y="3459816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6" name="Shape 26"/>
          <p:cNvSpPr/>
          <p:nvPr/>
        </p:nvSpPr>
        <p:spPr>
          <a:xfrm>
            <a:off x="-6" y="3366955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7" name="Shape 27"/>
          <p:cNvSpPr/>
          <p:nvPr/>
        </p:nvSpPr>
        <p:spPr>
          <a:xfrm>
            <a:off x="-6" y="327289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8" name="Shape 28"/>
          <p:cNvSpPr/>
          <p:nvPr/>
        </p:nvSpPr>
        <p:spPr>
          <a:xfrm>
            <a:off x="-6" y="318003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29" name="Shape 29"/>
          <p:cNvSpPr/>
          <p:nvPr/>
        </p:nvSpPr>
        <p:spPr>
          <a:xfrm>
            <a:off x="-6" y="308597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0" name="Shape 30"/>
          <p:cNvSpPr/>
          <p:nvPr/>
        </p:nvSpPr>
        <p:spPr>
          <a:xfrm>
            <a:off x="-6" y="2991909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1" name="Shape 31"/>
          <p:cNvSpPr/>
          <p:nvPr/>
        </p:nvSpPr>
        <p:spPr>
          <a:xfrm>
            <a:off x="-6" y="289904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2" name="Shape 32"/>
          <p:cNvSpPr/>
          <p:nvPr/>
        </p:nvSpPr>
        <p:spPr>
          <a:xfrm>
            <a:off x="-6" y="2805019"/>
            <a:ext cx="9143797" cy="0"/>
          </a:xfrm>
          <a:custGeom>
            <a:avLst/>
            <a:gdLst/>
            <a:ahLst/>
            <a:cxnLst/>
            <a:rect l="0" t="0" r="0" b="0"/>
            <a:pathLst>
              <a:path w="281716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3" name="Shape 33"/>
          <p:cNvSpPr/>
          <p:nvPr/>
        </p:nvSpPr>
        <p:spPr>
          <a:xfrm>
            <a:off x="-6" y="2712125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4" name="Shape 34"/>
          <p:cNvSpPr/>
          <p:nvPr/>
        </p:nvSpPr>
        <p:spPr>
          <a:xfrm>
            <a:off x="-6" y="2618096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5" name="Shape 35"/>
          <p:cNvSpPr/>
          <p:nvPr/>
        </p:nvSpPr>
        <p:spPr>
          <a:xfrm>
            <a:off x="-6" y="252520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6" name="Shape 36"/>
          <p:cNvSpPr/>
          <p:nvPr/>
        </p:nvSpPr>
        <p:spPr>
          <a:xfrm>
            <a:off x="-6" y="243117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7" name="Shape 37"/>
          <p:cNvSpPr/>
          <p:nvPr/>
        </p:nvSpPr>
        <p:spPr>
          <a:xfrm>
            <a:off x="-6" y="2338280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8" name="Shape 38"/>
          <p:cNvSpPr/>
          <p:nvPr/>
        </p:nvSpPr>
        <p:spPr>
          <a:xfrm>
            <a:off x="-6" y="224425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39" name="Shape 39"/>
          <p:cNvSpPr/>
          <p:nvPr/>
        </p:nvSpPr>
        <p:spPr>
          <a:xfrm>
            <a:off x="-6" y="2151357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1"/>
                </a:moveTo>
                <a:lnTo>
                  <a:pt x="281715" y="1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0" name="Shape 40"/>
          <p:cNvSpPr/>
          <p:nvPr/>
        </p:nvSpPr>
        <p:spPr>
          <a:xfrm>
            <a:off x="-6" y="205732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1" name="Shape 41"/>
          <p:cNvSpPr/>
          <p:nvPr/>
        </p:nvSpPr>
        <p:spPr>
          <a:xfrm>
            <a:off x="-6" y="1963266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2" name="Shape 42"/>
          <p:cNvSpPr/>
          <p:nvPr/>
        </p:nvSpPr>
        <p:spPr>
          <a:xfrm>
            <a:off x="-6" y="1870405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3" name="Shape 43"/>
          <p:cNvSpPr/>
          <p:nvPr/>
        </p:nvSpPr>
        <p:spPr>
          <a:xfrm>
            <a:off x="-6" y="1776343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4" name="Shape 44"/>
          <p:cNvSpPr/>
          <p:nvPr/>
        </p:nvSpPr>
        <p:spPr>
          <a:xfrm>
            <a:off x="-6" y="168348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5" name="Shape 45"/>
          <p:cNvSpPr/>
          <p:nvPr/>
        </p:nvSpPr>
        <p:spPr>
          <a:xfrm>
            <a:off x="-6" y="158942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6" name="Shape 46"/>
          <p:cNvSpPr/>
          <p:nvPr/>
        </p:nvSpPr>
        <p:spPr>
          <a:xfrm>
            <a:off x="-6" y="1496560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7" name="Shape 47"/>
          <p:cNvSpPr/>
          <p:nvPr/>
        </p:nvSpPr>
        <p:spPr>
          <a:xfrm>
            <a:off x="-6" y="140249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8" name="Shape 48"/>
          <p:cNvSpPr/>
          <p:nvPr/>
        </p:nvSpPr>
        <p:spPr>
          <a:xfrm>
            <a:off x="-6" y="1309637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49" name="Shape 49"/>
          <p:cNvSpPr/>
          <p:nvPr/>
        </p:nvSpPr>
        <p:spPr>
          <a:xfrm>
            <a:off x="-6" y="1215575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0" name="Shape 50"/>
          <p:cNvSpPr/>
          <p:nvPr/>
        </p:nvSpPr>
        <p:spPr>
          <a:xfrm>
            <a:off x="-6" y="1122714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1" name="Shape 51"/>
          <p:cNvSpPr/>
          <p:nvPr/>
        </p:nvSpPr>
        <p:spPr>
          <a:xfrm>
            <a:off x="-6" y="102865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2" name="Shape 52"/>
          <p:cNvSpPr/>
          <p:nvPr/>
        </p:nvSpPr>
        <p:spPr>
          <a:xfrm>
            <a:off x="-6" y="934591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3" name="Shape 53"/>
          <p:cNvSpPr/>
          <p:nvPr/>
        </p:nvSpPr>
        <p:spPr>
          <a:xfrm>
            <a:off x="-6" y="841730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4" name="Shape 54"/>
          <p:cNvSpPr/>
          <p:nvPr/>
        </p:nvSpPr>
        <p:spPr>
          <a:xfrm>
            <a:off x="-6" y="747668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5" name="Shape 55"/>
          <p:cNvSpPr/>
          <p:nvPr/>
        </p:nvSpPr>
        <p:spPr>
          <a:xfrm>
            <a:off x="-6" y="654807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6" name="Shape 56"/>
          <p:cNvSpPr/>
          <p:nvPr/>
        </p:nvSpPr>
        <p:spPr>
          <a:xfrm>
            <a:off x="-6" y="560745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7" name="Shape 57"/>
          <p:cNvSpPr/>
          <p:nvPr/>
        </p:nvSpPr>
        <p:spPr>
          <a:xfrm>
            <a:off x="-6" y="467884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8" name="Shape 58"/>
          <p:cNvSpPr/>
          <p:nvPr/>
        </p:nvSpPr>
        <p:spPr>
          <a:xfrm>
            <a:off x="-6" y="37382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59" name="Shape 59"/>
          <p:cNvSpPr/>
          <p:nvPr/>
        </p:nvSpPr>
        <p:spPr>
          <a:xfrm>
            <a:off x="-6" y="280962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0" name="Shape 60"/>
          <p:cNvSpPr/>
          <p:nvPr/>
        </p:nvSpPr>
        <p:spPr>
          <a:xfrm>
            <a:off x="-6" y="186900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1" name="Shape 61"/>
          <p:cNvSpPr/>
          <p:nvPr/>
        </p:nvSpPr>
        <p:spPr>
          <a:xfrm>
            <a:off x="-6" y="94039"/>
            <a:ext cx="9143797" cy="32"/>
          </a:xfrm>
          <a:custGeom>
            <a:avLst/>
            <a:gdLst/>
            <a:ahLst/>
            <a:cxnLst/>
            <a:rect l="0" t="0" r="0" b="0"/>
            <a:pathLst>
              <a:path w="281716" h="1" fill="none" extrusionOk="0">
                <a:moveTo>
                  <a:pt x="0" y="0"/>
                </a:moveTo>
                <a:lnTo>
                  <a:pt x="281715" y="0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2" name="Shape 62"/>
          <p:cNvSpPr/>
          <p:nvPr/>
        </p:nvSpPr>
        <p:spPr>
          <a:xfrm>
            <a:off x="904969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3" name="Shape 63"/>
          <p:cNvSpPr/>
          <p:nvPr/>
        </p:nvSpPr>
        <p:spPr>
          <a:xfrm>
            <a:off x="895563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4" name="Shape 64"/>
          <p:cNvSpPr/>
          <p:nvPr/>
        </p:nvSpPr>
        <p:spPr>
          <a:xfrm>
            <a:off x="886040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5" name="Shape 65"/>
          <p:cNvSpPr/>
          <p:nvPr/>
        </p:nvSpPr>
        <p:spPr>
          <a:xfrm>
            <a:off x="876634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6" name="Shape 66"/>
          <p:cNvSpPr/>
          <p:nvPr/>
        </p:nvSpPr>
        <p:spPr>
          <a:xfrm>
            <a:off x="867228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7" name="Shape 67"/>
          <p:cNvSpPr/>
          <p:nvPr/>
        </p:nvSpPr>
        <p:spPr>
          <a:xfrm>
            <a:off x="857821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8" name="Shape 68"/>
          <p:cNvSpPr/>
          <p:nvPr/>
        </p:nvSpPr>
        <p:spPr>
          <a:xfrm>
            <a:off x="848415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9" name="Shape 69"/>
          <p:cNvSpPr/>
          <p:nvPr/>
        </p:nvSpPr>
        <p:spPr>
          <a:xfrm>
            <a:off x="839009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0" name="Shape 70"/>
          <p:cNvSpPr/>
          <p:nvPr/>
        </p:nvSpPr>
        <p:spPr>
          <a:xfrm>
            <a:off x="829486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1" name="Shape 71"/>
          <p:cNvSpPr/>
          <p:nvPr/>
        </p:nvSpPr>
        <p:spPr>
          <a:xfrm>
            <a:off x="820080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2" name="Shape 72"/>
          <p:cNvSpPr/>
          <p:nvPr/>
        </p:nvSpPr>
        <p:spPr>
          <a:xfrm>
            <a:off x="810674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3" name="Shape 73"/>
          <p:cNvSpPr/>
          <p:nvPr/>
        </p:nvSpPr>
        <p:spPr>
          <a:xfrm>
            <a:off x="801268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4" name="Shape 74"/>
          <p:cNvSpPr/>
          <p:nvPr/>
        </p:nvSpPr>
        <p:spPr>
          <a:xfrm>
            <a:off x="791861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5" name="Shape 75"/>
          <p:cNvSpPr/>
          <p:nvPr/>
        </p:nvSpPr>
        <p:spPr>
          <a:xfrm>
            <a:off x="782458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6" name="Shape 76"/>
          <p:cNvSpPr/>
          <p:nvPr/>
        </p:nvSpPr>
        <p:spPr>
          <a:xfrm>
            <a:off x="7729326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7" name="Shape 77"/>
          <p:cNvSpPr/>
          <p:nvPr/>
        </p:nvSpPr>
        <p:spPr>
          <a:xfrm>
            <a:off x="763526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8" name="Shape 78"/>
          <p:cNvSpPr/>
          <p:nvPr/>
        </p:nvSpPr>
        <p:spPr>
          <a:xfrm>
            <a:off x="754120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79" name="Shape 79"/>
          <p:cNvSpPr/>
          <p:nvPr/>
        </p:nvSpPr>
        <p:spPr>
          <a:xfrm>
            <a:off x="744717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0" name="Shape 80"/>
          <p:cNvSpPr/>
          <p:nvPr/>
        </p:nvSpPr>
        <p:spPr>
          <a:xfrm>
            <a:off x="735311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1" name="Shape 81"/>
          <p:cNvSpPr/>
          <p:nvPr/>
        </p:nvSpPr>
        <p:spPr>
          <a:xfrm>
            <a:off x="725784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2" name="Shape 82"/>
          <p:cNvSpPr/>
          <p:nvPr/>
        </p:nvSpPr>
        <p:spPr>
          <a:xfrm>
            <a:off x="7163786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3" name="Shape 83"/>
          <p:cNvSpPr/>
          <p:nvPr/>
        </p:nvSpPr>
        <p:spPr>
          <a:xfrm>
            <a:off x="706972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4" name="Shape 84"/>
          <p:cNvSpPr/>
          <p:nvPr/>
        </p:nvSpPr>
        <p:spPr>
          <a:xfrm>
            <a:off x="697569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5" name="Shape 85"/>
          <p:cNvSpPr/>
          <p:nvPr/>
        </p:nvSpPr>
        <p:spPr>
          <a:xfrm>
            <a:off x="688163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6" name="Shape 86"/>
          <p:cNvSpPr/>
          <p:nvPr/>
        </p:nvSpPr>
        <p:spPr>
          <a:xfrm>
            <a:off x="678757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7" name="Shape 87"/>
          <p:cNvSpPr/>
          <p:nvPr/>
        </p:nvSpPr>
        <p:spPr>
          <a:xfrm>
            <a:off x="669230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8" name="Shape 88"/>
          <p:cNvSpPr/>
          <p:nvPr/>
        </p:nvSpPr>
        <p:spPr>
          <a:xfrm>
            <a:off x="659827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89" name="Shape 89"/>
          <p:cNvSpPr/>
          <p:nvPr/>
        </p:nvSpPr>
        <p:spPr>
          <a:xfrm>
            <a:off x="650421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0" name="Shape 90"/>
          <p:cNvSpPr/>
          <p:nvPr/>
        </p:nvSpPr>
        <p:spPr>
          <a:xfrm>
            <a:off x="641015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1" name="Shape 91"/>
          <p:cNvSpPr/>
          <p:nvPr/>
        </p:nvSpPr>
        <p:spPr>
          <a:xfrm>
            <a:off x="631609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2" name="Shape 92"/>
          <p:cNvSpPr/>
          <p:nvPr/>
        </p:nvSpPr>
        <p:spPr>
          <a:xfrm>
            <a:off x="622203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3" name="Shape 93"/>
          <p:cNvSpPr/>
          <p:nvPr/>
        </p:nvSpPr>
        <p:spPr>
          <a:xfrm>
            <a:off x="612680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4" name="Shape 94"/>
          <p:cNvSpPr/>
          <p:nvPr/>
        </p:nvSpPr>
        <p:spPr>
          <a:xfrm>
            <a:off x="603274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5" name="Shape 95"/>
          <p:cNvSpPr/>
          <p:nvPr/>
        </p:nvSpPr>
        <p:spPr>
          <a:xfrm>
            <a:off x="593867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6" name="Shape 96"/>
          <p:cNvSpPr/>
          <p:nvPr/>
        </p:nvSpPr>
        <p:spPr>
          <a:xfrm>
            <a:off x="5844616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7" name="Shape 97"/>
          <p:cNvSpPr/>
          <p:nvPr/>
        </p:nvSpPr>
        <p:spPr>
          <a:xfrm>
            <a:off x="575055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8" name="Shape 98"/>
          <p:cNvSpPr/>
          <p:nvPr/>
        </p:nvSpPr>
        <p:spPr>
          <a:xfrm>
            <a:off x="565649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9" name="Shape 99"/>
          <p:cNvSpPr/>
          <p:nvPr/>
        </p:nvSpPr>
        <p:spPr>
          <a:xfrm>
            <a:off x="556126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0" name="Shape 100"/>
          <p:cNvSpPr/>
          <p:nvPr/>
        </p:nvSpPr>
        <p:spPr>
          <a:xfrm>
            <a:off x="546720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1" name="Shape 101"/>
          <p:cNvSpPr/>
          <p:nvPr/>
        </p:nvSpPr>
        <p:spPr>
          <a:xfrm>
            <a:off x="537313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2" name="Shape 102"/>
          <p:cNvSpPr/>
          <p:nvPr/>
        </p:nvSpPr>
        <p:spPr>
          <a:xfrm>
            <a:off x="527907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3" name="Shape 103"/>
          <p:cNvSpPr/>
          <p:nvPr/>
        </p:nvSpPr>
        <p:spPr>
          <a:xfrm>
            <a:off x="518501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4" name="Shape 104"/>
          <p:cNvSpPr/>
          <p:nvPr/>
        </p:nvSpPr>
        <p:spPr>
          <a:xfrm>
            <a:off x="508978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5" name="Shape 105"/>
          <p:cNvSpPr/>
          <p:nvPr/>
        </p:nvSpPr>
        <p:spPr>
          <a:xfrm>
            <a:off x="499572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6" name="Shape 106"/>
          <p:cNvSpPr/>
          <p:nvPr/>
        </p:nvSpPr>
        <p:spPr>
          <a:xfrm>
            <a:off x="490166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7" name="Shape 107"/>
          <p:cNvSpPr/>
          <p:nvPr/>
        </p:nvSpPr>
        <p:spPr>
          <a:xfrm>
            <a:off x="480759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8" name="Shape 108"/>
          <p:cNvSpPr/>
          <p:nvPr/>
        </p:nvSpPr>
        <p:spPr>
          <a:xfrm>
            <a:off x="471353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9" name="Shape 109"/>
          <p:cNvSpPr/>
          <p:nvPr/>
        </p:nvSpPr>
        <p:spPr>
          <a:xfrm>
            <a:off x="461950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0" name="Shape 110"/>
          <p:cNvSpPr/>
          <p:nvPr/>
        </p:nvSpPr>
        <p:spPr>
          <a:xfrm>
            <a:off x="452424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1" name="Shape 111"/>
          <p:cNvSpPr/>
          <p:nvPr/>
        </p:nvSpPr>
        <p:spPr>
          <a:xfrm>
            <a:off x="443018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2" name="Shape 112"/>
          <p:cNvSpPr/>
          <p:nvPr/>
        </p:nvSpPr>
        <p:spPr>
          <a:xfrm>
            <a:off x="433612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3" name="Shape 113"/>
          <p:cNvSpPr/>
          <p:nvPr/>
        </p:nvSpPr>
        <p:spPr>
          <a:xfrm>
            <a:off x="424209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4" name="Shape 114"/>
          <p:cNvSpPr/>
          <p:nvPr/>
        </p:nvSpPr>
        <p:spPr>
          <a:xfrm>
            <a:off x="414803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5" name="Shape 115"/>
          <p:cNvSpPr/>
          <p:nvPr/>
        </p:nvSpPr>
        <p:spPr>
          <a:xfrm>
            <a:off x="405396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6" name="Shape 116"/>
          <p:cNvSpPr/>
          <p:nvPr/>
        </p:nvSpPr>
        <p:spPr>
          <a:xfrm>
            <a:off x="395870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7" name="Shape 117"/>
          <p:cNvSpPr/>
          <p:nvPr/>
        </p:nvSpPr>
        <p:spPr>
          <a:xfrm>
            <a:off x="386464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8" name="Shape 118"/>
          <p:cNvSpPr/>
          <p:nvPr/>
        </p:nvSpPr>
        <p:spPr>
          <a:xfrm>
            <a:off x="377061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9" name="Shape 119"/>
          <p:cNvSpPr/>
          <p:nvPr/>
        </p:nvSpPr>
        <p:spPr>
          <a:xfrm>
            <a:off x="367655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0" name="Shape 120"/>
          <p:cNvSpPr/>
          <p:nvPr/>
        </p:nvSpPr>
        <p:spPr>
          <a:xfrm>
            <a:off x="358249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1" name="Shape 121"/>
          <p:cNvSpPr/>
          <p:nvPr/>
        </p:nvSpPr>
        <p:spPr>
          <a:xfrm>
            <a:off x="348722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2" name="Shape 122"/>
          <p:cNvSpPr/>
          <p:nvPr/>
        </p:nvSpPr>
        <p:spPr>
          <a:xfrm>
            <a:off x="339319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3" name="Shape 123"/>
          <p:cNvSpPr/>
          <p:nvPr/>
        </p:nvSpPr>
        <p:spPr>
          <a:xfrm>
            <a:off x="329913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4" name="Shape 124"/>
          <p:cNvSpPr/>
          <p:nvPr/>
        </p:nvSpPr>
        <p:spPr>
          <a:xfrm>
            <a:off x="320507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5" name="Shape 125"/>
          <p:cNvSpPr/>
          <p:nvPr/>
        </p:nvSpPr>
        <p:spPr>
          <a:xfrm>
            <a:off x="311101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6" name="Shape 126"/>
          <p:cNvSpPr/>
          <p:nvPr/>
        </p:nvSpPr>
        <p:spPr>
          <a:xfrm>
            <a:off x="301695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7" name="Shape 127"/>
          <p:cNvSpPr/>
          <p:nvPr/>
        </p:nvSpPr>
        <p:spPr>
          <a:xfrm>
            <a:off x="292172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8" name="Shape 128"/>
          <p:cNvSpPr/>
          <p:nvPr/>
        </p:nvSpPr>
        <p:spPr>
          <a:xfrm>
            <a:off x="282765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9" name="Shape 129"/>
          <p:cNvSpPr/>
          <p:nvPr/>
        </p:nvSpPr>
        <p:spPr>
          <a:xfrm>
            <a:off x="273359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0" name="Shape 130"/>
          <p:cNvSpPr/>
          <p:nvPr/>
        </p:nvSpPr>
        <p:spPr>
          <a:xfrm>
            <a:off x="263953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1" name="Shape 131"/>
          <p:cNvSpPr/>
          <p:nvPr/>
        </p:nvSpPr>
        <p:spPr>
          <a:xfrm>
            <a:off x="254547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2" name="Shape 132"/>
          <p:cNvSpPr/>
          <p:nvPr/>
        </p:nvSpPr>
        <p:spPr>
          <a:xfrm>
            <a:off x="245141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3" name="Shape 133"/>
          <p:cNvSpPr/>
          <p:nvPr/>
        </p:nvSpPr>
        <p:spPr>
          <a:xfrm>
            <a:off x="235618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4" name="Shape 134"/>
          <p:cNvSpPr/>
          <p:nvPr/>
        </p:nvSpPr>
        <p:spPr>
          <a:xfrm>
            <a:off x="226211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5" name="Shape 135"/>
          <p:cNvSpPr/>
          <p:nvPr/>
        </p:nvSpPr>
        <p:spPr>
          <a:xfrm>
            <a:off x="216805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6" name="Shape 136"/>
          <p:cNvSpPr/>
          <p:nvPr/>
        </p:nvSpPr>
        <p:spPr>
          <a:xfrm>
            <a:off x="2073996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7" name="Shape 137"/>
          <p:cNvSpPr/>
          <p:nvPr/>
        </p:nvSpPr>
        <p:spPr>
          <a:xfrm>
            <a:off x="197993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8" name="Shape 138"/>
          <p:cNvSpPr/>
          <p:nvPr/>
        </p:nvSpPr>
        <p:spPr>
          <a:xfrm>
            <a:off x="188590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39" name="Shape 139"/>
          <p:cNvSpPr/>
          <p:nvPr/>
        </p:nvSpPr>
        <p:spPr>
          <a:xfrm>
            <a:off x="179064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0" name="Shape 140"/>
          <p:cNvSpPr/>
          <p:nvPr/>
        </p:nvSpPr>
        <p:spPr>
          <a:xfrm>
            <a:off x="169658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1" name="Shape 141"/>
          <p:cNvSpPr/>
          <p:nvPr/>
        </p:nvSpPr>
        <p:spPr>
          <a:xfrm>
            <a:off x="160251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2" name="Shape 142"/>
          <p:cNvSpPr/>
          <p:nvPr/>
        </p:nvSpPr>
        <p:spPr>
          <a:xfrm>
            <a:off x="150848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3" name="Shape 143"/>
          <p:cNvSpPr/>
          <p:nvPr/>
        </p:nvSpPr>
        <p:spPr>
          <a:xfrm>
            <a:off x="141442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4" name="Shape 144"/>
          <p:cNvSpPr/>
          <p:nvPr/>
        </p:nvSpPr>
        <p:spPr>
          <a:xfrm>
            <a:off x="1319164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5" name="Shape 145"/>
          <p:cNvSpPr/>
          <p:nvPr/>
        </p:nvSpPr>
        <p:spPr>
          <a:xfrm>
            <a:off x="122510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6" name="Shape 146"/>
          <p:cNvSpPr/>
          <p:nvPr/>
        </p:nvSpPr>
        <p:spPr>
          <a:xfrm>
            <a:off x="113104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7" name="Shape 147"/>
          <p:cNvSpPr/>
          <p:nvPr/>
        </p:nvSpPr>
        <p:spPr>
          <a:xfrm>
            <a:off x="1037011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8" name="Shape 148"/>
          <p:cNvSpPr/>
          <p:nvPr/>
        </p:nvSpPr>
        <p:spPr>
          <a:xfrm>
            <a:off x="942949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49" name="Shape 149"/>
          <p:cNvSpPr/>
          <p:nvPr/>
        </p:nvSpPr>
        <p:spPr>
          <a:xfrm>
            <a:off x="848887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0" name="Shape 150"/>
          <p:cNvSpPr/>
          <p:nvPr/>
        </p:nvSpPr>
        <p:spPr>
          <a:xfrm>
            <a:off x="753625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1" name="Shape 151"/>
          <p:cNvSpPr/>
          <p:nvPr/>
        </p:nvSpPr>
        <p:spPr>
          <a:xfrm>
            <a:off x="65956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2" name="Shape 152"/>
          <p:cNvSpPr/>
          <p:nvPr/>
        </p:nvSpPr>
        <p:spPr>
          <a:xfrm>
            <a:off x="565533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3" name="Shape 153"/>
          <p:cNvSpPr/>
          <p:nvPr/>
        </p:nvSpPr>
        <p:spPr>
          <a:xfrm>
            <a:off x="471472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4" name="Shape 154"/>
          <p:cNvSpPr/>
          <p:nvPr/>
        </p:nvSpPr>
        <p:spPr>
          <a:xfrm>
            <a:off x="377410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5" name="Shape 155"/>
          <p:cNvSpPr/>
          <p:nvPr/>
        </p:nvSpPr>
        <p:spPr>
          <a:xfrm>
            <a:off x="28334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1" y="0"/>
                </a:moveTo>
                <a:lnTo>
                  <a:pt x="1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6" name="Shape 156"/>
          <p:cNvSpPr/>
          <p:nvPr/>
        </p:nvSpPr>
        <p:spPr>
          <a:xfrm>
            <a:off x="188118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57" name="Shape 157"/>
          <p:cNvSpPr/>
          <p:nvPr/>
        </p:nvSpPr>
        <p:spPr>
          <a:xfrm>
            <a:off x="94056" y="-23"/>
            <a:ext cx="32" cy="5143377"/>
          </a:xfrm>
          <a:custGeom>
            <a:avLst/>
            <a:gdLst/>
            <a:ahLst/>
            <a:cxnLst/>
            <a:rect l="0" t="0" r="0" b="0"/>
            <a:pathLst>
              <a:path w="1" h="158465" fill="none" extrusionOk="0">
                <a:moveTo>
                  <a:pt x="0" y="0"/>
                </a:moveTo>
                <a:lnTo>
                  <a:pt x="0" y="158464"/>
                </a:lnTo>
              </a:path>
            </a:pathLst>
          </a:custGeom>
          <a:noFill/>
          <a:ln w="9525" cap="rnd" cmpd="sng">
            <a:solidFill>
              <a:srgbClr val="E7F6FF"/>
            </a:solidFill>
            <a:prstDash val="solid"/>
            <a:round/>
            <a:headEnd type="none" w="med" len="med"/>
            <a:tailEnd type="none" w="med" len="med"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6" name="Shape 6"/>
          <p:cNvSpPr txBox="1">
            <a:spLocks noGrp="1"/>
          </p:cNvSpPr>
          <p:nvPr userDrawn="1">
            <p:ph type="title"/>
          </p:nvPr>
        </p:nvSpPr>
        <p:spPr>
          <a:xfrm>
            <a:off x="2935875" y="909050"/>
            <a:ext cx="5275499" cy="641099"/>
          </a:xfrm>
          <a:prstGeom prst="rect">
            <a:avLst/>
          </a:prstGeom>
          <a:noFill/>
          <a:ln>
            <a:solidFill>
              <a:srgbClr val="E7F6FF"/>
            </a:solidFill>
          </a:ln>
        </p:spPr>
        <p:txBody>
          <a:bodyPr lIns="91425" tIns="91425" rIns="91425" bIns="91425" anchor="b" anchorCtr="0"/>
          <a:lstStyle>
            <a:lvl1pPr lvl="0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endParaRPr/>
          </a:p>
        </p:txBody>
      </p:sp>
      <p:sp>
        <p:nvSpPr>
          <p:cNvPr id="7" name="Shape 7"/>
          <p:cNvSpPr txBox="1">
            <a:spLocks noGrp="1"/>
          </p:cNvSpPr>
          <p:nvPr userDrawn="1">
            <p:ph type="body" idx="1"/>
          </p:nvPr>
        </p:nvSpPr>
        <p:spPr>
          <a:xfrm>
            <a:off x="2935875" y="1525757"/>
            <a:ext cx="5275499" cy="2786099"/>
          </a:xfrm>
          <a:prstGeom prst="rect">
            <a:avLst/>
          </a:prstGeom>
          <a:noFill/>
          <a:ln>
            <a:solidFill>
              <a:srgbClr val="E7F6FF"/>
            </a:solidFill>
          </a:ln>
        </p:spPr>
        <p:txBody>
          <a:bodyPr lIns="91425" tIns="91425" rIns="91425" bIns="91425" anchor="t" anchorCtr="0"/>
          <a:lstStyle>
            <a:lvl1pPr lvl="0">
              <a:spcBef>
                <a:spcPts val="600"/>
              </a:spcBef>
              <a:buClr>
                <a:srgbClr val="A1BECC"/>
              </a:buClr>
              <a:buSzPct val="100000"/>
              <a:buFont typeface="Varela Round"/>
              <a:buChar char="◎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1pPr>
            <a:lvl2pPr lvl="1">
              <a:spcBef>
                <a:spcPts val="480"/>
              </a:spcBef>
              <a:buClr>
                <a:srgbClr val="A1BECC"/>
              </a:buClr>
              <a:buSzPct val="100000"/>
              <a:buFont typeface="Varela Round"/>
              <a:buChar char="◉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2pPr>
            <a:lvl3pPr lvl="2">
              <a:spcBef>
                <a:spcPts val="480"/>
              </a:spcBef>
              <a:buClr>
                <a:srgbClr val="A1BECC"/>
              </a:buClr>
              <a:buSzPct val="100000"/>
              <a:buFont typeface="Varela Round"/>
              <a:buChar char="￮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3pPr>
            <a:lvl4pPr lvl="3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4pPr>
            <a:lvl5pPr lvl="4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5pPr>
            <a:lvl6pPr lvl="5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6pPr>
            <a:lvl7pPr lvl="6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7pPr>
            <a:lvl8pPr lvl="7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8pPr>
            <a:lvl9pPr lvl="8">
              <a:spcBef>
                <a:spcPts val="360"/>
              </a:spcBef>
              <a:buClr>
                <a:srgbClr val="A1BECC"/>
              </a:buClr>
              <a:buSzPct val="100000"/>
              <a:buFont typeface="Varela Round"/>
              <a:defRPr sz="2400">
                <a:solidFill>
                  <a:srgbClr val="617A86"/>
                </a:solidFill>
                <a:latin typeface="Varela Round"/>
                <a:ea typeface="Varela Round"/>
                <a:cs typeface="Varela Round"/>
                <a:sym typeface="Varela Round"/>
              </a:defRPr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55" r:id="rId2"/>
    <p:sldLayoutId id="2147483656" r:id="rId3"/>
    <p:sldLayoutId id="2147483661" r:id="rId4"/>
    <p:sldLayoutId id="2147483657" r:id="rId5"/>
    <p:sldLayoutId id="2147483658" r:id="rId6"/>
    <p:sldLayoutId id="2147483660" r:id="rId7"/>
  </p:sldLayoutIdLst>
  <p:hf hdr="0" ftr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None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5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5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6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5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9.png"/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5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5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2.png"/><Relationship Id="rId1" Type="http://schemas.openxmlformats.org/officeDocument/2006/relationships/slideLayout" Target="../slideLayouts/slideLayout4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5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23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5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Relationship Id="rId6" Type="http://schemas.openxmlformats.org/officeDocument/2006/relationships/image" Target="../media/image4.png"/><Relationship Id="rId5" Type="http://schemas.openxmlformats.org/officeDocument/2006/relationships/hyperlink" Target="https://github.com/lenter0218/Social-Media-Analysis-Final-Project" TargetMode="External"/><Relationship Id="rId4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5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5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3.xml"/><Relationship Id="rId4" Type="http://schemas.openxmlformats.org/officeDocument/2006/relationships/image" Target="../media/image10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2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6.png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5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矩形 1"/>
          <p:cNvSpPr/>
          <p:nvPr/>
        </p:nvSpPr>
        <p:spPr>
          <a:xfrm>
            <a:off x="1297336" y="4548829"/>
            <a:ext cx="3775393" cy="523220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社群媒體分析期末報告</a:t>
            </a:r>
          </a:p>
        </p:txBody>
      </p:sp>
      <p:sp>
        <p:nvSpPr>
          <p:cNvPr id="3" name="文字方塊 2"/>
          <p:cNvSpPr txBox="1"/>
          <p:nvPr/>
        </p:nvSpPr>
        <p:spPr>
          <a:xfrm>
            <a:off x="4984442" y="4548829"/>
            <a:ext cx="312136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廖韋茹</a:t>
            </a:r>
            <a:r>
              <a:rPr lang="zh-TW" altLang="en-US" sz="2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en-US" altLang="zh-TW" sz="24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2017/01/12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7" name="圖片 6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42220" y="-74982"/>
            <a:ext cx="7251386" cy="4623811"/>
          </a:xfrm>
          <a:prstGeom prst="rect">
            <a:avLst/>
          </a:prstGeom>
          <a:effectLst>
            <a:softEdge rad="317500"/>
          </a:effectLst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粉絲團資料統計──肯德基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0177" y="1676144"/>
            <a:ext cx="1954927" cy="1954927"/>
          </a:xfrm>
          <a:prstGeom prst="rect">
            <a:avLst/>
          </a:prstGeom>
        </p:spPr>
      </p:pic>
      <p:graphicFrame>
        <p:nvGraphicFramePr>
          <p:cNvPr id="6" name="表格 5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855901271"/>
              </p:ext>
            </p:extLst>
          </p:nvPr>
        </p:nvGraphicFramePr>
        <p:xfrm>
          <a:off x="2760242" y="1355667"/>
          <a:ext cx="5663382" cy="259588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696930">
                  <a:extLst>
                    <a:ext uri="{9D8B030D-6E8A-4147-A177-3AD203B41FA5}">
                      <a16:colId xmlns:a16="http://schemas.microsoft.com/office/drawing/2014/main" val="2475653662"/>
                    </a:ext>
                  </a:extLst>
                </a:gridCol>
                <a:gridCol w="1966452">
                  <a:extLst>
                    <a:ext uri="{9D8B030D-6E8A-4147-A177-3AD203B41FA5}">
                      <a16:colId xmlns:a16="http://schemas.microsoft.com/office/drawing/2014/main" val="6683217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Start</a:t>
                      </a:r>
                      <a:r>
                        <a:rPr lang="en-US" altLang="zh-TW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date time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2012/06/14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5547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End date time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2017/01/17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499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fans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43,523,411 </a:t>
                      </a:r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人追蹤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83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likes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43,529,923 </a:t>
                      </a:r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人說讚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8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posts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1134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3258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</a:t>
                      </a:r>
                      <a:r>
                        <a:rPr lang="en-US" altLang="zh-TW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of 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like from unique users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43,529,923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1523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comment from unique user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sz="1400" b="1" i="0" u="none" strike="noStrike" cap="none" dirty="0" smtClean="0">
                          <a:solidFill>
                            <a:schemeClr val="tx1"/>
                          </a:solidFill>
                          <a:effectLst/>
                          <a:latin typeface="微軟正黑體" panose="020B0604030504040204" pitchFamily="34" charset="-120"/>
                          <a:ea typeface="微軟正黑體" panose="020B0604030504040204" pitchFamily="34" charset="-120"/>
                          <a:cs typeface="+mn-cs"/>
                          <a:sym typeface="Arial"/>
                        </a:rPr>
                        <a:t>19,256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0441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3797241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粉絲團資料統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矩形 1"/>
          <p:cNvSpPr/>
          <p:nvPr/>
        </p:nvSpPr>
        <p:spPr>
          <a:xfrm>
            <a:off x="784648" y="729704"/>
            <a:ext cx="7470528" cy="307777"/>
          </a:xfrm>
          <a:prstGeom prst="rect">
            <a:avLst/>
          </a:prstGeom>
          <a:solidFill>
            <a:srgbClr val="FFFFCC"/>
          </a:solidFill>
        </p:spPr>
        <p:txBody>
          <a:bodyPr wrap="square">
            <a:spAutoFit/>
          </a:bodyPr>
          <a:lstStyle/>
          <a:p>
            <a:r>
              <a:rPr lang="zh-TW" altLang="zh-TW" dirty="0">
                <a:solidFill>
                  <a:srgbClr val="217A94"/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個別的 (#) of post,  (# /  ratio) of post with sharing,  (# / ratio) of post with friend tagging </a:t>
            </a:r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2592" y="1037481"/>
            <a:ext cx="3133681" cy="2198343"/>
          </a:xfrm>
          <a:prstGeom prst="rect">
            <a:avLst/>
          </a:prstGeom>
        </p:spPr>
      </p:pic>
      <p:graphicFrame>
        <p:nvGraphicFramePr>
          <p:cNvPr id="5" name="表格 4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620857045"/>
              </p:ext>
            </p:extLst>
          </p:nvPr>
        </p:nvGraphicFramePr>
        <p:xfrm>
          <a:off x="198634" y="3135273"/>
          <a:ext cx="8642556" cy="1767840"/>
        </p:xfrm>
        <a:graphic>
          <a:graphicData uri="http://schemas.openxmlformats.org/drawingml/2006/table">
            <a:tbl>
              <a:tblPr firstRow="1" bandRow="1">
                <a:tableStyleId>{BFBFE9CF-557C-48D4-B031-ED639CE5B53E}</a:tableStyleId>
              </a:tblPr>
              <a:tblGrid>
                <a:gridCol w="1440426">
                  <a:extLst>
                    <a:ext uri="{9D8B030D-6E8A-4147-A177-3AD203B41FA5}">
                      <a16:colId xmlns:a16="http://schemas.microsoft.com/office/drawing/2014/main" val="1594073605"/>
                    </a:ext>
                  </a:extLst>
                </a:gridCol>
                <a:gridCol w="1440426">
                  <a:extLst>
                    <a:ext uri="{9D8B030D-6E8A-4147-A177-3AD203B41FA5}">
                      <a16:colId xmlns:a16="http://schemas.microsoft.com/office/drawing/2014/main" val="1871781318"/>
                    </a:ext>
                  </a:extLst>
                </a:gridCol>
                <a:gridCol w="1440426">
                  <a:extLst>
                    <a:ext uri="{9D8B030D-6E8A-4147-A177-3AD203B41FA5}">
                      <a16:colId xmlns:a16="http://schemas.microsoft.com/office/drawing/2014/main" val="996872959"/>
                    </a:ext>
                  </a:extLst>
                </a:gridCol>
                <a:gridCol w="1440426">
                  <a:extLst>
                    <a:ext uri="{9D8B030D-6E8A-4147-A177-3AD203B41FA5}">
                      <a16:colId xmlns:a16="http://schemas.microsoft.com/office/drawing/2014/main" val="1845339345"/>
                    </a:ext>
                  </a:extLst>
                </a:gridCol>
                <a:gridCol w="1440426">
                  <a:extLst>
                    <a:ext uri="{9D8B030D-6E8A-4147-A177-3AD203B41FA5}">
                      <a16:colId xmlns:a16="http://schemas.microsoft.com/office/drawing/2014/main" val="3254181461"/>
                    </a:ext>
                  </a:extLst>
                </a:gridCol>
                <a:gridCol w="1440426">
                  <a:extLst>
                    <a:ext uri="{9D8B030D-6E8A-4147-A177-3AD203B41FA5}">
                      <a16:colId xmlns:a16="http://schemas.microsoft.com/office/drawing/2014/main" val="1287402286"/>
                    </a:ext>
                  </a:extLst>
                </a:gridCol>
              </a:tblGrid>
              <a:tr h="518160">
                <a:tc>
                  <a:txBody>
                    <a:bodyPr/>
                    <a:lstStyle/>
                    <a:p>
                      <a:pPr algn="ctr"/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posts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post with sharing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the ratio of post with sharing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post with friend tags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the ratio of post with friend tags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38480335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麥當勞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1000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1000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77786752"/>
                  </a:ext>
                </a:extLst>
              </a:tr>
              <a:tr h="51816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肯德基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1000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1000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100%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40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0</a:t>
                      </a:r>
                      <a:endParaRPr lang="zh-TW" altLang="en-US" sz="1400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571170422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1646051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粉絲團資料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統計──麥當勞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16662" y="560427"/>
            <a:ext cx="5006499" cy="338554"/>
          </a:xfrm>
          <a:prstGeom prst="rect">
            <a:avLst/>
          </a:prstGeom>
          <a:solidFill>
            <a:srgbClr val="FFFFCC"/>
          </a:solidFill>
        </p:spPr>
        <p:txBody>
          <a:bodyPr wrap="none">
            <a:spAutoFit/>
          </a:bodyPr>
          <a:lstStyle/>
          <a:p>
            <a:pPr marL="457200" lvl="0" indent="-317500">
              <a:spcAft>
                <a:spcPts val="800"/>
              </a:spcAft>
              <a:buClr>
                <a:srgbClr val="217A94"/>
              </a:buClr>
              <a:buSzPct val="100000"/>
            </a:pPr>
            <a:r>
              <a:rPr lang="zh-TW" altLang="en-US" sz="1600" dirty="0" smtClean="0">
                <a:solidFill>
                  <a:srgbClr val="217A94"/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麥當</a:t>
            </a:r>
            <a:r>
              <a:rPr lang="zh-TW" altLang="en-US" sz="1600" dirty="0">
                <a:solidFill>
                  <a:srgbClr val="217A94"/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勞</a:t>
            </a:r>
            <a:r>
              <a:rPr lang="zh-TW" altLang="zh-TW" sz="1600" dirty="0" smtClean="0">
                <a:solidFill>
                  <a:srgbClr val="217A94"/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每月</a:t>
            </a:r>
            <a:r>
              <a:rPr lang="zh-TW" altLang="zh-TW" sz="1600" dirty="0">
                <a:solidFill>
                  <a:srgbClr val="217A94"/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po文的comment變化(max, min, mean)</a:t>
            </a: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4129" y="1200189"/>
            <a:ext cx="4699010" cy="3167872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3"/>
          <a:srcRect l="16017" t="55538" r="58839" b="14543"/>
          <a:stretch/>
        </p:blipFill>
        <p:spPr>
          <a:xfrm>
            <a:off x="5282461" y="1529690"/>
            <a:ext cx="3750164" cy="250886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4227494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粉絲團資料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統計──肯德基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矩形 3"/>
          <p:cNvSpPr/>
          <p:nvPr/>
        </p:nvSpPr>
        <p:spPr>
          <a:xfrm>
            <a:off x="2016662" y="560427"/>
            <a:ext cx="5006499" cy="338554"/>
          </a:xfrm>
          <a:prstGeom prst="rect">
            <a:avLst/>
          </a:prstGeom>
          <a:solidFill>
            <a:srgbClr val="FFFFCC"/>
          </a:solidFill>
        </p:spPr>
        <p:txBody>
          <a:bodyPr wrap="none">
            <a:spAutoFit/>
          </a:bodyPr>
          <a:lstStyle/>
          <a:p>
            <a:pPr marL="457200" lvl="0" indent="-317500">
              <a:spcAft>
                <a:spcPts val="800"/>
              </a:spcAft>
              <a:buClr>
                <a:srgbClr val="217A94"/>
              </a:buClr>
              <a:buSzPct val="100000"/>
            </a:pPr>
            <a:r>
              <a:rPr lang="zh-TW" altLang="en-US" sz="1600" dirty="0" smtClean="0">
                <a:solidFill>
                  <a:srgbClr val="217A94"/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肯德</a:t>
            </a:r>
            <a:r>
              <a:rPr lang="zh-TW" altLang="en-US" sz="1600" dirty="0">
                <a:solidFill>
                  <a:srgbClr val="217A94"/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基</a:t>
            </a:r>
            <a:r>
              <a:rPr lang="zh-TW" altLang="zh-TW" sz="1600" dirty="0" smtClean="0">
                <a:solidFill>
                  <a:srgbClr val="217A94"/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每月</a:t>
            </a:r>
            <a:r>
              <a:rPr lang="zh-TW" altLang="zh-TW" sz="1600" dirty="0">
                <a:solidFill>
                  <a:srgbClr val="217A94"/>
                </a:solidFill>
                <a:highlight>
                  <a:srgbClr val="FFFFFF"/>
                </a:highlight>
                <a:latin typeface="微軟正黑體" panose="020B0604030504040204" pitchFamily="34" charset="-120"/>
                <a:ea typeface="微軟正黑體" panose="020B0604030504040204" pitchFamily="34" charset="-120"/>
              </a:rPr>
              <a:t>po文的comment變化(max, min, mean)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5068" y="1199497"/>
            <a:ext cx="5024284" cy="3387158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3"/>
          <a:srcRect l="15486" t="43682" r="58980" b="26340"/>
          <a:stretch/>
        </p:blipFill>
        <p:spPr>
          <a:xfrm>
            <a:off x="5333734" y="1689251"/>
            <a:ext cx="3647618" cy="2407649"/>
          </a:xfrm>
          <a:prstGeom prst="rect">
            <a:avLst/>
          </a:prstGeom>
          <a:ln>
            <a:solidFill>
              <a:schemeClr val="tx1"/>
            </a:solidFill>
          </a:ln>
        </p:spPr>
      </p:pic>
    </p:spTree>
    <p:extLst>
      <p:ext uri="{BB962C8B-B14F-4D97-AF65-F5344CB8AC3E}">
        <p14:creationId xmlns:p14="http://schemas.microsoft.com/office/powerpoint/2010/main" val="106206881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266807" y="35905"/>
            <a:ext cx="6508614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分析方法與目的──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資料收集與儲存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pSp>
        <p:nvGrpSpPr>
          <p:cNvPr id="13" name="群組 12"/>
          <p:cNvGrpSpPr/>
          <p:nvPr/>
        </p:nvGrpSpPr>
        <p:grpSpPr>
          <a:xfrm>
            <a:off x="1081218" y="1123395"/>
            <a:ext cx="6879792" cy="3342691"/>
            <a:chOff x="1398970" y="1093898"/>
            <a:chExt cx="6879792" cy="3342691"/>
          </a:xfrm>
        </p:grpSpPr>
        <p:grpSp>
          <p:nvGrpSpPr>
            <p:cNvPr id="16" name="群組 15"/>
            <p:cNvGrpSpPr/>
            <p:nvPr/>
          </p:nvGrpSpPr>
          <p:grpSpPr>
            <a:xfrm>
              <a:off x="4077461" y="1093898"/>
              <a:ext cx="4201301" cy="3268283"/>
              <a:chOff x="4175783" y="1084066"/>
              <a:chExt cx="4201301" cy="3268283"/>
            </a:xfrm>
          </p:grpSpPr>
          <p:sp>
            <p:nvSpPr>
              <p:cNvPr id="6" name="文字方塊 5"/>
              <p:cNvSpPr txBox="1"/>
              <p:nvPr/>
            </p:nvSpPr>
            <p:spPr>
              <a:xfrm>
                <a:off x="4175783" y="1084066"/>
                <a:ext cx="4201301" cy="400110"/>
              </a:xfrm>
              <a:prstGeom prst="rect">
                <a:avLst/>
              </a:prstGeom>
              <a:solidFill>
                <a:srgbClr val="FFFF00"/>
              </a:solidFill>
              <a:ln w="381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2000" b="1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利用</a:t>
                </a:r>
                <a:r>
                  <a:rPr lang="en-US" altLang="zh-TW" sz="2000" b="1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Facebook Graph API</a:t>
                </a:r>
                <a:r>
                  <a:rPr lang="zh-TW" altLang="en-US" sz="2000" b="1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撈取資料</a:t>
                </a:r>
                <a:endPara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  <p:sp>
            <p:nvSpPr>
              <p:cNvPr id="8" name="文字方塊 7"/>
              <p:cNvSpPr txBox="1"/>
              <p:nvPr/>
            </p:nvSpPr>
            <p:spPr>
              <a:xfrm>
                <a:off x="4198984" y="3644463"/>
                <a:ext cx="3674759" cy="707886"/>
              </a:xfrm>
              <a:prstGeom prst="rect">
                <a:avLst/>
              </a:prstGeom>
              <a:solidFill>
                <a:srgbClr val="FFFF00"/>
              </a:solidFill>
              <a:ln w="38100">
                <a:noFill/>
              </a:ln>
            </p:spPr>
            <p:txBody>
              <a:bodyPr wrap="square" rtlCol="0">
                <a:spAutoFit/>
              </a:bodyPr>
              <a:lstStyle/>
              <a:p>
                <a:pPr algn="ctr"/>
                <a:r>
                  <a:rPr lang="zh-TW" altLang="en-US" sz="2000" b="1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各撈取</a:t>
                </a:r>
                <a:r>
                  <a:rPr lang="en-US" altLang="zh-TW" sz="2000" b="1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1000</a:t>
                </a:r>
                <a:r>
                  <a:rPr lang="zh-TW" altLang="en-US" sz="2000" b="1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筆資料</a:t>
                </a:r>
                <a:endParaRPr lang="en-US" altLang="zh-TW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  <a:p>
                <a:pPr algn="ctr"/>
                <a:r>
                  <a:rPr lang="zh-TW" altLang="en-US" sz="2000" b="1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並將資料儲存為</a:t>
                </a:r>
                <a:r>
                  <a:rPr lang="en-US" altLang="zh-TW" sz="2000" b="1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csv</a:t>
                </a:r>
                <a:r>
                  <a:rPr lang="zh-TW" altLang="en-US" sz="2000" b="1" dirty="0" smtClean="0">
                    <a:latin typeface="微軟正黑體" panose="020B0604030504040204" pitchFamily="34" charset="-120"/>
                    <a:ea typeface="微軟正黑體" panose="020B0604030504040204" pitchFamily="34" charset="-120"/>
                  </a:rPr>
                  <a:t>檔</a:t>
                </a:r>
                <a:endParaRPr lang="zh-TW" altLang="en-US" sz="2000" b="1" dirty="0">
                  <a:latin typeface="微軟正黑體" panose="020B0604030504040204" pitchFamily="34" charset="-120"/>
                  <a:ea typeface="微軟正黑體" panose="020B0604030504040204" pitchFamily="34" charset="-120"/>
                </a:endParaRPr>
              </a:p>
            </p:txBody>
          </p:sp>
        </p:grpSp>
        <p:sp>
          <p:nvSpPr>
            <p:cNvPr id="4" name="文字方塊 3"/>
            <p:cNvSpPr txBox="1"/>
            <p:nvPr/>
          </p:nvSpPr>
          <p:spPr>
            <a:xfrm>
              <a:off x="1398970" y="2033752"/>
              <a:ext cx="2571538" cy="40011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r>
                <a:rPr lang="en-US" altLang="zh-TW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Facebook</a:t>
              </a:r>
              <a:r>
                <a:rPr lang="zh-TW" altLang="en-US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 </a:t>
              </a:r>
              <a:r>
                <a:rPr lang="en-US" altLang="zh-TW" sz="2000" b="1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Fan Page</a:t>
              </a:r>
              <a:endParaRPr lang="zh-TW" altLang="en-US" sz="2000" b="1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sp>
          <p:nvSpPr>
            <p:cNvPr id="11" name="矩形 10"/>
            <p:cNvSpPr/>
            <p:nvPr/>
          </p:nvSpPr>
          <p:spPr>
            <a:xfrm>
              <a:off x="4077461" y="1481891"/>
              <a:ext cx="4201301" cy="954107"/>
            </a:xfrm>
            <a:prstGeom prst="rect">
              <a:avLst/>
            </a:prstGeom>
            <a:solidFill>
              <a:srgbClr val="FFFFCC"/>
            </a:solidFill>
          </p:spPr>
          <p:txBody>
            <a:bodyPr wrap="square">
              <a:spAutoFit/>
            </a:bodyPr>
            <a:lstStyle/>
            <a:p>
              <a:r>
                <a:rPr lang="en-US" altLang="zh-TW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Facebook Fan Page</a:t>
              </a:r>
              <a:r>
                <a:rPr lang="zh-TW" altLang="en-US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資料撈取方法參考：</a:t>
              </a:r>
              <a:r>
                <a:rPr lang="en-US" altLang="zh-TW" dirty="0" smtClean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https</a:t>
              </a:r>
              <a:r>
                <a:rPr lang="en-US" altLang="zh-TW" dirty="0">
                  <a:latin typeface="微軟正黑體" panose="020B0604030504040204" pitchFamily="34" charset="-120"/>
                  <a:ea typeface="微軟正黑體" panose="020B0604030504040204" pitchFamily="34" charset="-120"/>
                </a:rPr>
                <a:t>://nocodewebscraping.com/how-to-extract-data-from-facebook-page-competitor-analysis/</a:t>
              </a:r>
              <a:endParaRPr lang="zh-TW" altLang="en-US" dirty="0">
                <a:latin typeface="微軟正黑體" panose="020B0604030504040204" pitchFamily="34" charset="-120"/>
                <a:ea typeface="微軟正黑體" panose="020B0604030504040204" pitchFamily="34" charset="-120"/>
              </a:endParaRPr>
            </a:p>
          </p:txBody>
        </p:sp>
        <p:pic>
          <p:nvPicPr>
            <p:cNvPr id="12" name="圖片 11"/>
            <p:cNvPicPr>
              <a:picLocks noChangeAspect="1"/>
            </p:cNvPicPr>
            <p:nvPr/>
          </p:nvPicPr>
          <p:blipFill>
            <a:blip r:embed="rId2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>
              <a:off x="1532592" y="2382669"/>
              <a:ext cx="2304293" cy="1155194"/>
            </a:xfrm>
            <a:prstGeom prst="rect">
              <a:avLst/>
            </a:prstGeom>
          </p:spPr>
        </p:pic>
        <p:pic>
          <p:nvPicPr>
            <p:cNvPr id="17" name="圖片 16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732481" flipH="1" flipV="1">
              <a:off x="2609496" y="1121034"/>
              <a:ext cx="1289285" cy="816268"/>
            </a:xfrm>
            <a:prstGeom prst="rect">
              <a:avLst/>
            </a:prstGeom>
          </p:spPr>
        </p:pic>
        <p:pic>
          <p:nvPicPr>
            <p:cNvPr id="18" name="圖片 17"/>
            <p:cNvPicPr>
              <a:picLocks noChangeAspect="1"/>
            </p:cNvPicPr>
            <p:nvPr/>
          </p:nvPicPr>
          <p:blipFill>
            <a:blip r:embed="rId3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tretch>
              <a:fillRect/>
            </a:stretch>
          </p:blipFill>
          <p:spPr>
            <a:xfrm rot="3374235">
              <a:off x="2628301" y="3383813"/>
              <a:ext cx="1289285" cy="816268"/>
            </a:xfrm>
            <a:prstGeom prst="rect">
              <a:avLst/>
            </a:prstGeom>
          </p:spPr>
        </p:pic>
      </p:grpSp>
    </p:spTree>
    <p:extLst>
      <p:ext uri="{BB962C8B-B14F-4D97-AF65-F5344CB8AC3E}">
        <p14:creationId xmlns:p14="http://schemas.microsoft.com/office/powerpoint/2010/main" val="8350114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方法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與目的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圓角矩形 3"/>
          <p:cNvSpPr/>
          <p:nvPr/>
        </p:nvSpPr>
        <p:spPr>
          <a:xfrm>
            <a:off x="1111045" y="1209368"/>
            <a:ext cx="2969342" cy="3510116"/>
          </a:xfrm>
          <a:prstGeom prst="roundRect">
            <a:avLst/>
          </a:prstGeom>
          <a:solidFill>
            <a:schemeClr val="accent4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 dirty="0"/>
          </a:p>
        </p:txBody>
      </p:sp>
      <p:sp>
        <p:nvSpPr>
          <p:cNvPr id="5" name="圓角矩形 4"/>
          <p:cNvSpPr/>
          <p:nvPr/>
        </p:nvSpPr>
        <p:spPr>
          <a:xfrm>
            <a:off x="5147187" y="1209368"/>
            <a:ext cx="2969342" cy="3510116"/>
          </a:xfrm>
          <a:prstGeom prst="roundRect">
            <a:avLst/>
          </a:prstGeom>
          <a:solidFill>
            <a:schemeClr val="accent6">
              <a:lumMod val="20000"/>
              <a:lumOff val="8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6" name="文字方塊 5"/>
          <p:cNvSpPr txBox="1"/>
          <p:nvPr/>
        </p:nvSpPr>
        <p:spPr>
          <a:xfrm>
            <a:off x="1785237" y="129785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分析目的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5821379" y="129785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分析方法</a:t>
            </a:r>
            <a:endParaRPr lang="zh-TW" altLang="en-US" sz="2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1083119" y="2309742"/>
            <a:ext cx="3004249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 smtClean="0"/>
              <a:t>什麼樣的</a:t>
            </a:r>
            <a:r>
              <a:rPr lang="en-US" altLang="zh-TW" sz="2400" dirty="0" smtClean="0"/>
              <a:t>POST</a:t>
            </a:r>
            <a:r>
              <a:rPr lang="zh-TW" altLang="en-US" sz="2400" dirty="0" smtClean="0"/>
              <a:t>最受歡迎？</a:t>
            </a:r>
            <a:endParaRPr lang="zh-TW" altLang="en-US" sz="2400" dirty="0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47229" y="3510071"/>
            <a:ext cx="1076027" cy="1076027"/>
          </a:xfrm>
          <a:prstGeom prst="rect">
            <a:avLst/>
          </a:prstGeom>
        </p:spPr>
      </p:pic>
      <p:sp>
        <p:nvSpPr>
          <p:cNvPr id="10" name="文字方塊 9"/>
          <p:cNvSpPr txBox="1"/>
          <p:nvPr/>
        </p:nvSpPr>
        <p:spPr>
          <a:xfrm>
            <a:off x="5154168" y="2179596"/>
            <a:ext cx="2997266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2400" dirty="0" smtClean="0"/>
              <a:t>分別找出最多</a:t>
            </a:r>
            <a:r>
              <a:rPr lang="en-US" altLang="zh-TW" sz="2400" dirty="0" smtClean="0"/>
              <a:t>share/like/comment</a:t>
            </a:r>
            <a:r>
              <a:rPr lang="zh-TW" altLang="en-US" sz="2400" dirty="0" smtClean="0"/>
              <a:t>再進一步找出其</a:t>
            </a:r>
            <a:r>
              <a:rPr lang="en-US" altLang="zh-TW" sz="2400" dirty="0" smtClean="0">
                <a:solidFill>
                  <a:srgbClr val="FF0000"/>
                </a:solidFill>
              </a:rPr>
              <a:t>POST</a:t>
            </a:r>
            <a:r>
              <a:rPr lang="zh-TW" altLang="en-US" sz="2400" dirty="0" smtClean="0">
                <a:solidFill>
                  <a:srgbClr val="FF0000"/>
                </a:solidFill>
              </a:rPr>
              <a:t>類型</a:t>
            </a:r>
            <a:endParaRPr lang="en-US" altLang="zh-TW" sz="2400" dirty="0" smtClean="0">
              <a:solidFill>
                <a:srgbClr val="FF0000"/>
              </a:solidFill>
            </a:endParaRPr>
          </a:p>
        </p:txBody>
      </p:sp>
      <p:sp>
        <p:nvSpPr>
          <p:cNvPr id="11" name="向右箭號 10"/>
          <p:cNvSpPr/>
          <p:nvPr/>
        </p:nvSpPr>
        <p:spPr>
          <a:xfrm>
            <a:off x="4087368" y="2517386"/>
            <a:ext cx="1052837" cy="894080"/>
          </a:xfrm>
          <a:prstGeom prst="stripedRightArrow">
            <a:avLst/>
          </a:prstGeom>
          <a:gradFill flip="none" rotWithShape="1">
            <a:gsLst>
              <a:gs pos="0">
                <a:schemeClr val="accent4">
                  <a:lumMod val="20000"/>
                  <a:lumOff val="80000"/>
                </a:schemeClr>
              </a:gs>
              <a:gs pos="22000">
                <a:schemeClr val="accent1">
                  <a:lumMod val="45000"/>
                  <a:lumOff val="55000"/>
                </a:schemeClr>
              </a:gs>
              <a:gs pos="56000">
                <a:schemeClr val="accent6">
                  <a:lumMod val="20000"/>
                  <a:lumOff val="80000"/>
                </a:schemeClr>
              </a:gs>
            </a:gsLst>
            <a:lin ang="0" scaled="1"/>
            <a:tileRect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2241439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2416016209"/>
              </p:ext>
            </p:extLst>
          </p:nvPr>
        </p:nvGraphicFramePr>
        <p:xfrm>
          <a:off x="746516" y="921686"/>
          <a:ext cx="7546785" cy="1483360"/>
        </p:xfrm>
        <a:graphic>
          <a:graphicData uri="http://schemas.openxmlformats.org/drawingml/2006/table">
            <a:tbl>
              <a:tblPr firstRow="1" bandRow="1">
                <a:tableStyleId>{3B4B98B0-60AC-42C2-AFA5-B58CD77FA1E5}</a:tableStyleId>
              </a:tblPr>
              <a:tblGrid>
                <a:gridCol w="2723535">
                  <a:extLst>
                    <a:ext uri="{9D8B030D-6E8A-4147-A177-3AD203B41FA5}">
                      <a16:colId xmlns:a16="http://schemas.microsoft.com/office/drawing/2014/main" val="572029966"/>
                    </a:ext>
                  </a:extLst>
                </a:gridCol>
                <a:gridCol w="2307655">
                  <a:extLst>
                    <a:ext uri="{9D8B030D-6E8A-4147-A177-3AD203B41FA5}">
                      <a16:colId xmlns:a16="http://schemas.microsoft.com/office/drawing/2014/main" val="2764134879"/>
                    </a:ext>
                  </a:extLst>
                </a:gridCol>
                <a:gridCol w="2515595">
                  <a:extLst>
                    <a:ext uri="{9D8B030D-6E8A-4147-A177-3AD203B41FA5}">
                      <a16:colId xmlns:a16="http://schemas.microsoft.com/office/drawing/2014/main" val="23797683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麥當勞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Value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Post</a:t>
                      </a:r>
                      <a:r>
                        <a:rPr lang="en-US" altLang="zh-TW" sz="1800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621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Maximum</a:t>
                      </a:r>
                      <a:r>
                        <a:rPr lang="en-US" altLang="zh-TW" sz="1800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comments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36456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photo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6583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Maximum shares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243246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video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4085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Maximum likes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196867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photo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8575759"/>
                  </a:ext>
                </a:extLst>
              </a:tr>
            </a:tbl>
          </a:graphicData>
        </a:graphic>
      </p:graphicFrame>
      <p:graphicFrame>
        <p:nvGraphicFramePr>
          <p:cNvPr id="4" name="表格 3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516848533"/>
              </p:ext>
            </p:extLst>
          </p:nvPr>
        </p:nvGraphicFramePr>
        <p:xfrm>
          <a:off x="746515" y="2405046"/>
          <a:ext cx="7546785" cy="1483360"/>
        </p:xfrm>
        <a:graphic>
          <a:graphicData uri="http://schemas.openxmlformats.org/drawingml/2006/table">
            <a:tbl>
              <a:tblPr firstRow="1" bandRow="1">
                <a:tableStyleId>{0E3FDE45-AF77-4B5C-9715-49D594BDF05E}</a:tableStyleId>
              </a:tblPr>
              <a:tblGrid>
                <a:gridCol w="2723535">
                  <a:extLst>
                    <a:ext uri="{9D8B030D-6E8A-4147-A177-3AD203B41FA5}">
                      <a16:colId xmlns:a16="http://schemas.microsoft.com/office/drawing/2014/main" val="572029966"/>
                    </a:ext>
                  </a:extLst>
                </a:gridCol>
                <a:gridCol w="2307655">
                  <a:extLst>
                    <a:ext uri="{9D8B030D-6E8A-4147-A177-3AD203B41FA5}">
                      <a16:colId xmlns:a16="http://schemas.microsoft.com/office/drawing/2014/main" val="2764134879"/>
                    </a:ext>
                  </a:extLst>
                </a:gridCol>
                <a:gridCol w="2515595">
                  <a:extLst>
                    <a:ext uri="{9D8B030D-6E8A-4147-A177-3AD203B41FA5}">
                      <a16:colId xmlns:a16="http://schemas.microsoft.com/office/drawing/2014/main" val="2379768366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zh-TW" altLang="en-US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肯德基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Value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Post</a:t>
                      </a:r>
                      <a:r>
                        <a:rPr lang="en-US" altLang="zh-TW" sz="1800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Type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96621885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Maximum</a:t>
                      </a:r>
                      <a:r>
                        <a:rPr lang="en-US" altLang="zh-TW" sz="1800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comments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9038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photo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976583059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Maximum shares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24963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photo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24085247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Maximum likes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32709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sz="1800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photo</a:t>
                      </a:r>
                      <a:endParaRPr lang="zh-TW" altLang="en-US" sz="1800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28575759"/>
                  </a:ext>
                </a:extLst>
              </a:tr>
            </a:tbl>
          </a:graphicData>
        </a:graphic>
      </p:graphicFrame>
      <p:sp>
        <p:nvSpPr>
          <p:cNvPr id="5" name="文字方塊 4"/>
          <p:cNvSpPr txBox="1"/>
          <p:nvPr/>
        </p:nvSpPr>
        <p:spPr>
          <a:xfrm>
            <a:off x="1235934" y="4080388"/>
            <a:ext cx="6567949" cy="646331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8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由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分析一結果可以知道，兩個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Fan page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較為受歡迎的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POST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類型皆為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photo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，但麥當勞得到最多分享的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POST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類型為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video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8399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23287" y="80110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結語──結論與後續方向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4" name="文字方塊 3"/>
          <p:cNvSpPr txBox="1"/>
          <p:nvPr/>
        </p:nvSpPr>
        <p:spPr>
          <a:xfrm>
            <a:off x="934589" y="875070"/>
            <a:ext cx="7052657" cy="707886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1. 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從本次報告可以看出，麥當勞相較於肯德基，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POST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種類較為豐富，不同型態的內容更容易吸引粉絲留言與分享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934589" y="1738154"/>
            <a:ext cx="7052657" cy="70788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2. 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肯德基雖然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POST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次數較麥當勞多，但是得到的回覆數量及分享按讚數量還是較麥當勞少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 flipH="1">
            <a:off x="1189970" y="2972785"/>
            <a:ext cx="654189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本次報告原本還想要進行肯德基得到回覆內容的情感分析，但是因為時間問題，僅利用</a:t>
            </a:r>
            <a:r>
              <a:rPr lang="en-US" altLang="zh-TW" sz="1800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jieba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package</a:t>
            </a:r>
            <a:r>
              <a:rPr lang="zh-TW" alt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進行斷詞並計算完回覆中較常出現的詞彙，未來可以進一步將其完成，並進行</a:t>
            </a:r>
            <a:r>
              <a:rPr lang="en-US" altLang="zh-TW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TF-IDF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</a:t>
            </a:r>
            <a:r>
              <a:rPr lang="zh-TW" alt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計算及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詞彙的分</a:t>
            </a:r>
            <a:r>
              <a:rPr lang="zh-TW" altLang="en-US" sz="1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群</a:t>
            </a:r>
            <a:r>
              <a:rPr lang="zh-TW" altLang="en-US" sz="18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等</a:t>
            </a:r>
          </a:p>
        </p:txBody>
      </p:sp>
      <p:sp>
        <p:nvSpPr>
          <p:cNvPr id="6" name="文字方塊 5"/>
          <p:cNvSpPr txBox="1"/>
          <p:nvPr/>
        </p:nvSpPr>
        <p:spPr>
          <a:xfrm>
            <a:off x="934589" y="2603453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後續方向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8773777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Shape 189"/>
          <p:cNvSpPr txBox="1">
            <a:spLocks/>
          </p:cNvSpPr>
          <p:nvPr/>
        </p:nvSpPr>
        <p:spPr>
          <a:xfrm>
            <a:off x="2413223" y="109607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結語──心得與遭遇困難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2413223" y="3714991"/>
            <a:ext cx="6140842" cy="1384995"/>
          </a:xfrm>
          <a:prstGeom prst="rect">
            <a:avLst/>
          </a:prstGeom>
          <a:solidFill>
            <a:srgbClr val="E7F6FF"/>
          </a:solidFill>
          <a:ln w="38100">
            <a:noFill/>
          </a:ln>
        </p:spPr>
        <p:txBody>
          <a:bodyPr wrap="square" rtlCol="0">
            <a:spAutoFit/>
          </a:bodyPr>
          <a:lstStyle/>
          <a:p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本次報告是第一次接觸到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Facebook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的資料，且這次的資料量較大，常常在撈取</a:t>
            </a:r>
            <a:r>
              <a:rPr lang="en-US" altLang="zh-TW" dirty="0" err="1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Elasticsearch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中資料時發生問題，雖然並不是每次都會發生錯誤，但還是對進行本次報告造成了很大的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影響，後來才臨時決定自己透過</a:t>
            </a:r>
            <a:r>
              <a:rPr lang="en-US" altLang="zh-TW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Facebook Graph API</a:t>
            </a:r>
            <a:r>
              <a:rPr lang="zh-TW" altLang="en-US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撈取資料，但礙於時間問題沒有辦法完成太多分析。</a:t>
            </a:r>
            <a:endParaRPr lang="en-US" altLang="zh-TW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2290917" y="749369"/>
            <a:ext cx="6263148" cy="2800767"/>
          </a:xfrm>
          <a:prstGeom prst="rect">
            <a:avLst/>
          </a:prstGeom>
          <a:noFill/>
          <a:ln w="38100">
            <a:noFill/>
          </a:ln>
        </p:spPr>
        <p:txBody>
          <a:bodyPr wrap="square" rtlCol="0">
            <a:spAutoFit/>
          </a:bodyPr>
          <a:lstStyle/>
          <a:p>
            <a:endParaRPr lang="en-US" altLang="zh-TW" sz="16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 </a:t>
            </a:r>
            <a:r>
              <a:rPr lang="zh-TW" altLang="en-US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本次報告雖然遇到了蠻多問題，但是對於使用</a:t>
            </a:r>
            <a:r>
              <a:rPr lang="en-US" altLang="zh-TW" sz="1600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P</a:t>
            </a:r>
            <a:r>
              <a:rPr lang="en-US" altLang="zh-TW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ython</a:t>
            </a:r>
            <a:r>
              <a:rPr lang="zh-TW" altLang="en-US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與更加</a:t>
            </a:r>
            <a:r>
              <a:rPr lang="zh-TW" altLang="en-US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熟悉了</a:t>
            </a:r>
            <a:r>
              <a:rPr lang="zh-TW" altLang="en-US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，也是第一次嘗試自己透過</a:t>
            </a:r>
            <a:r>
              <a:rPr lang="en-US" altLang="zh-TW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Facebook Graph API</a:t>
            </a:r>
            <a:r>
              <a:rPr lang="zh-TW" altLang="en-US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撈取資料，</a:t>
            </a:r>
            <a:r>
              <a:rPr lang="zh-TW" altLang="en-US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雖然過程遇到很多不會解決的</a:t>
            </a:r>
            <a:r>
              <a:rPr lang="zh-TW" altLang="en-US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問題也沒有如期完成最初想要進行的分析，</a:t>
            </a:r>
            <a:r>
              <a:rPr lang="zh-TW" altLang="en-US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但還是學習到了很多東西。</a:t>
            </a:r>
            <a:endParaRPr lang="en-US" altLang="zh-TW" sz="16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zh-TW" altLang="en-US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        這是第二次修老師的課，學到的內容跟自己原本科系真的差別很大，很多東西對我來說都是全新且充滿挑戰的，從老師的巨量資料分析開始第一次使用</a:t>
            </a:r>
            <a:r>
              <a:rPr lang="en-US" altLang="zh-TW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</a:t>
            </a:r>
            <a:r>
              <a:rPr lang="zh-TW" altLang="en-US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，到現在對</a:t>
            </a:r>
            <a:r>
              <a:rPr lang="en-US" altLang="zh-TW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Python</a:t>
            </a:r>
            <a:r>
              <a:rPr lang="zh-TW" altLang="en-US" sz="16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已經具有一定的基礎，這中間花費很多時間，但是我認為得到的東西比我修過的其他課程還要多。</a:t>
            </a:r>
            <a:endParaRPr lang="en-US" altLang="zh-TW" sz="16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16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2290917" y="668594"/>
            <a:ext cx="646331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心得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2290917" y="3345659"/>
            <a:ext cx="1107996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遭遇困難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42772474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00" name="Shape 400"/>
          <p:cNvSpPr txBox="1">
            <a:spLocks noGrp="1"/>
          </p:cNvSpPr>
          <p:nvPr>
            <p:ph type="ctrTitle" idx="4294967295"/>
          </p:nvPr>
        </p:nvSpPr>
        <p:spPr>
          <a:xfrm>
            <a:off x="685800" y="668942"/>
            <a:ext cx="7772400" cy="1159799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en" sz="6000" b="1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Thanks!</a:t>
            </a: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828741"/>
            <a:ext cx="9144000" cy="3337560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9" descr="newspaper1"/>
          <p:cNvPicPr>
            <a:picLocks noChangeAspect="1" noChangeArrowheads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21369"/>
          <a:stretch/>
        </p:blipFill>
        <p:spPr bwMode="auto">
          <a:xfrm>
            <a:off x="392547" y="118152"/>
            <a:ext cx="8348330" cy="492702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rgbClr val="000000"/>
                </a:solidFill>
                <a:miter lim="800000"/>
                <a:headEnd/>
                <a:tailEnd/>
              </a14:hiddenLine>
            </a:ext>
          </a:extLst>
        </p:spPr>
      </p:pic>
      <p:sp>
        <p:nvSpPr>
          <p:cNvPr id="5" name="Text Box 5"/>
          <p:cNvSpPr txBox="1">
            <a:spLocks noChangeArrowheads="1"/>
          </p:cNvSpPr>
          <p:nvPr/>
        </p:nvSpPr>
        <p:spPr bwMode="auto">
          <a:xfrm>
            <a:off x="4800600" y="2971800"/>
            <a:ext cx="1905000" cy="457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  <p:txBody>
          <a:bodyPr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pPr>
              <a:spcBef>
                <a:spcPct val="50000"/>
              </a:spcBef>
            </a:pPr>
            <a:endParaRPr lang="en-GB" altLang="en-US">
              <a:latin typeface="Arial" panose="020B0604020202020204" pitchFamily="34" charset="0"/>
            </a:endParaRPr>
          </a:p>
        </p:txBody>
      </p:sp>
      <p:sp>
        <p:nvSpPr>
          <p:cNvPr id="9" name="Text Box 10"/>
          <p:cNvSpPr txBox="1">
            <a:spLocks noChangeArrowheads="1"/>
          </p:cNvSpPr>
          <p:nvPr/>
        </p:nvSpPr>
        <p:spPr bwMode="auto">
          <a:xfrm>
            <a:off x="2043002" y="797027"/>
            <a:ext cx="5078634" cy="1015663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wrap="none">
            <a:spAutoFit/>
          </a:bodyPr>
          <a:lstStyle>
            <a:lvl1pPr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1pPr>
            <a:lvl2pPr marL="742950" indent="-28575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2pPr>
            <a:lvl3pPr marL="11430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3pPr>
            <a:lvl4pPr marL="16002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4pPr>
            <a:lvl5pPr marL="2057400" indent="-228600"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5pPr>
            <a:lvl6pPr marL="25146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6pPr>
            <a:lvl7pPr marL="29718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7pPr>
            <a:lvl8pPr marL="34290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8pPr>
            <a:lvl9pPr marL="3886200" indent="-228600" eaLnBrk="0" fontAlgn="base" hangingPunct="0">
              <a:spcBef>
                <a:spcPct val="0"/>
              </a:spcBef>
              <a:spcAft>
                <a:spcPct val="0"/>
              </a:spcAft>
              <a:defRPr sz="2400">
                <a:solidFill>
                  <a:schemeClr val="tx1"/>
                </a:solidFill>
                <a:latin typeface="Times" panose="02020603050405020304" pitchFamily="18" charset="0"/>
                <a:ea typeface="MS PGothic" panose="020B0600070205080204" pitchFamily="34" charset="-128"/>
              </a:defRPr>
            </a:lvl9pPr>
          </a:lstStyle>
          <a:p>
            <a:r>
              <a:rPr lang="en-US" altLang="zh-TW" sz="6000" b="1" dirty="0" smtClean="0">
                <a:solidFill>
                  <a:srgbClr val="4C4C4C"/>
                </a:solidFill>
              </a:rPr>
              <a:t>MY PROFILE</a:t>
            </a:r>
            <a:endParaRPr lang="en-GB" altLang="en-US" sz="6000" b="1" dirty="0">
              <a:solidFill>
                <a:srgbClr val="4C4C4C"/>
              </a:solidFill>
            </a:endParaRPr>
          </a:p>
        </p:txBody>
      </p:sp>
      <p:sp>
        <p:nvSpPr>
          <p:cNvPr id="14" name="矩形 13"/>
          <p:cNvSpPr/>
          <p:nvPr/>
        </p:nvSpPr>
        <p:spPr>
          <a:xfrm>
            <a:off x="786581" y="1691148"/>
            <a:ext cx="7688825" cy="589936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13" name="圖片 12"/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722" t="4086" r="10635"/>
          <a:stretch/>
        </p:blipFill>
        <p:spPr>
          <a:xfrm>
            <a:off x="1160206" y="1665322"/>
            <a:ext cx="2133600" cy="3262079"/>
          </a:xfrm>
          <a:prstGeom prst="rect">
            <a:avLst/>
          </a:prstGeom>
        </p:spPr>
      </p:pic>
      <p:sp>
        <p:nvSpPr>
          <p:cNvPr id="15" name="文字方塊 14"/>
          <p:cNvSpPr txBox="1"/>
          <p:nvPr/>
        </p:nvSpPr>
        <p:spPr>
          <a:xfrm>
            <a:off x="3825702" y="1928281"/>
            <a:ext cx="4254691" cy="1384995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Name : 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廖韋茹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Department : </a:t>
            </a:r>
            <a:r>
              <a:rPr lang="zh-TW" altLang="en-US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工管碩二</a:t>
            </a:r>
            <a:endParaRPr lang="en-US" altLang="zh-TW" sz="2800" dirty="0" smtClean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r>
              <a:rPr lang="en-US" altLang="zh-TW" sz="2800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Student ID : M10401003</a:t>
            </a:r>
            <a:endParaRPr lang="zh-TW" altLang="en-US" sz="28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16" name="圖片 15">
            <a:hlinkClick r:id="rId5"/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352800" y="3147979"/>
            <a:ext cx="4800600" cy="1779422"/>
          </a:xfrm>
          <a:prstGeom prst="rect">
            <a:avLst/>
          </a:prstGeom>
        </p:spPr>
      </p:pic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Shape 61"/>
          <p:cNvSpPr txBox="1">
            <a:spLocks noGrp="1"/>
          </p:cNvSpPr>
          <p:nvPr>
            <p:ph type="body" idx="1"/>
          </p:nvPr>
        </p:nvSpPr>
        <p:spPr>
          <a:xfrm>
            <a:off x="1046528" y="1223553"/>
            <a:ext cx="6651600" cy="519599"/>
          </a:xfrm>
          <a:prstGeom prst="rect">
            <a:avLst/>
          </a:prstGeom>
        </p:spPr>
        <p:txBody>
          <a:bodyPr lIns="91425" tIns="91425" rIns="91425" bIns="91425" anchor="t" anchorCtr="0">
            <a:noAutofit/>
          </a:bodyPr>
          <a:lstStyle/>
          <a:p>
            <a:pPr marL="228600" lvl="0" rtl="0">
              <a:spcBef>
                <a:spcPts val="0"/>
              </a:spcBef>
              <a:buNone/>
            </a:pPr>
            <a:r>
              <a:rPr lang="zh-TW" sz="2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</a:t>
            </a:r>
            <a:r>
              <a:rPr lang="zh-TW" sz="24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觀察</a:t>
            </a:r>
            <a:endParaRPr lang="en-US" altLang="zh-TW" sz="2400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 lvl="0" rtl="0">
              <a:spcBef>
                <a:spcPts val="0"/>
              </a:spcBef>
              <a:buNone/>
            </a:pPr>
            <a:endParaRPr lang="en-US" altLang="zh-TW" sz="2400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 lvl="0">
              <a:spcBef>
                <a:spcPts val="0"/>
              </a:spcBef>
            </a:pPr>
            <a:r>
              <a:rPr lang="en-US" altLang="zh-TW" sz="24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Fan page</a:t>
            </a:r>
            <a:r>
              <a:rPr lang="zh-TW" altLang="zh-TW" sz="24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</a:t>
            </a:r>
            <a:r>
              <a:rPr lang="zh-TW" altLang="zh-TW" sz="2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統計</a:t>
            </a:r>
            <a:endParaRPr lang="zh-TW" sz="24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 lvl="0" rtl="0">
              <a:spcBef>
                <a:spcPts val="0"/>
              </a:spcBef>
              <a:buNone/>
            </a:pPr>
            <a:endParaRPr lang="zh-TW" sz="24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>
              <a:spcBef>
                <a:spcPts val="0"/>
              </a:spcBef>
            </a:pPr>
            <a:r>
              <a:rPr lang="zh-TW" altLang="zh-TW" sz="24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分析</a:t>
            </a:r>
            <a:r>
              <a:rPr lang="zh-TW" altLang="zh-TW" sz="2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方法與目的</a:t>
            </a:r>
            <a:endParaRPr lang="en-US" altLang="zh-TW" sz="24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 lvl="0" rtl="0">
              <a:spcBef>
                <a:spcPts val="0"/>
              </a:spcBef>
              <a:buNone/>
            </a:pPr>
            <a:endParaRPr lang="zh-TW" sz="24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>
              <a:buNone/>
            </a:pPr>
            <a:r>
              <a:rPr lang="zh-TW" sz="2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資料分析</a:t>
            </a:r>
            <a:r>
              <a:rPr lang="zh-TW" sz="2400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結果</a:t>
            </a:r>
            <a:endParaRPr lang="en-US" altLang="zh-TW" sz="2400" dirty="0" smtClean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>
              <a:buNone/>
            </a:pPr>
            <a:endParaRPr lang="zh-TW" sz="2400" dirty="0">
              <a:solidFill>
                <a:srgbClr val="FF000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marL="228600" lvl="0">
              <a:spcBef>
                <a:spcPts val="0"/>
              </a:spcBef>
              <a:buNone/>
            </a:pPr>
            <a:r>
              <a:rPr lang="zh-TW" sz="2400" dirty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結論</a:t>
            </a:r>
          </a:p>
        </p:txBody>
      </p:sp>
      <p:sp>
        <p:nvSpPr>
          <p:cNvPr id="189" name="Shape 189"/>
          <p:cNvSpPr txBox="1">
            <a:spLocks noGrp="1"/>
          </p:cNvSpPr>
          <p:nvPr>
            <p:ph type="title" idx="4294967295"/>
          </p:nvPr>
        </p:nvSpPr>
        <p:spPr>
          <a:xfrm>
            <a:off x="3069949" y="487164"/>
            <a:ext cx="2826354" cy="639762"/>
          </a:xfrm>
          <a:prstGeom prst="rect">
            <a:avLst/>
          </a:prstGeom>
        </p:spPr>
        <p:txBody>
          <a:bodyPr lIns="91425" tIns="91425" rIns="91425" bIns="91425" anchor="b" anchorCtr="0">
            <a:noAutofit/>
          </a:bodyPr>
          <a:lstStyle/>
          <a:p>
            <a:pPr lvl="0" algn="ctr" rtl="0">
              <a:spcBef>
                <a:spcPts val="0"/>
              </a:spcBef>
              <a:buNone/>
            </a:pP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大綱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Shape 105"/>
          <p:cNvSpPr/>
          <p:nvPr/>
        </p:nvSpPr>
        <p:spPr>
          <a:xfrm>
            <a:off x="2487936" y="1414882"/>
            <a:ext cx="188100" cy="188100"/>
          </a:xfrm>
          <a:prstGeom prst="ellipse">
            <a:avLst/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9" name="Shape 105"/>
          <p:cNvSpPr/>
          <p:nvPr/>
        </p:nvSpPr>
        <p:spPr>
          <a:xfrm>
            <a:off x="2487936" y="2159660"/>
            <a:ext cx="188100" cy="188100"/>
          </a:xfrm>
          <a:prstGeom prst="ellipse">
            <a:avLst/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0" name="Shape 105"/>
          <p:cNvSpPr/>
          <p:nvPr/>
        </p:nvSpPr>
        <p:spPr>
          <a:xfrm>
            <a:off x="2487936" y="2904438"/>
            <a:ext cx="188100" cy="188100"/>
          </a:xfrm>
          <a:prstGeom prst="ellipse">
            <a:avLst/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1" name="Shape 105"/>
          <p:cNvSpPr/>
          <p:nvPr/>
        </p:nvSpPr>
        <p:spPr>
          <a:xfrm>
            <a:off x="2487936" y="3649216"/>
            <a:ext cx="188100" cy="188100"/>
          </a:xfrm>
          <a:prstGeom prst="ellipse">
            <a:avLst/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  <p:sp>
        <p:nvSpPr>
          <p:cNvPr id="12" name="Shape 105"/>
          <p:cNvSpPr/>
          <p:nvPr/>
        </p:nvSpPr>
        <p:spPr>
          <a:xfrm>
            <a:off x="2487936" y="4393994"/>
            <a:ext cx="188100" cy="188100"/>
          </a:xfrm>
          <a:prstGeom prst="ellipse">
            <a:avLst/>
          </a:prstGeom>
          <a:solidFill>
            <a:srgbClr val="FF0000">
              <a:alpha val="86670"/>
            </a:srgbClr>
          </a:solidFill>
          <a:ln>
            <a:noFill/>
          </a:ln>
        </p:spPr>
        <p:txBody>
          <a:bodyPr lIns="91425" tIns="91425" rIns="91425" bIns="91425" anchor="ctr" anchorCtr="0">
            <a:noAutofit/>
          </a:bodyPr>
          <a:lstStyle/>
          <a:p>
            <a:pPr lvl="0">
              <a:spcBef>
                <a:spcPts val="0"/>
              </a:spcBef>
              <a:buNone/>
            </a:pPr>
            <a:endParaRPr/>
          </a:p>
        </p:txBody>
      </p:sp>
    </p:spTree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788361" y="92549"/>
            <a:ext cx="5412826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背景與觀察──粉絲頁選擇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5" name="圖片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38326" y="879795"/>
            <a:ext cx="2033347" cy="1966627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12551" y="879795"/>
            <a:ext cx="1966627" cy="1966627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1417746" y="2846422"/>
            <a:ext cx="2874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麥當勞</a:t>
            </a:r>
            <a:endParaRPr lang="en-US" altLang="zh-TW" sz="20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0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ID : 101615286547831</a:t>
            </a:r>
            <a:endParaRPr lang="zh-TW" altLang="en-US" sz="2000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8" name="文字方塊 7"/>
          <p:cNvSpPr txBox="1"/>
          <p:nvPr/>
        </p:nvSpPr>
        <p:spPr>
          <a:xfrm>
            <a:off x="4558611" y="2846422"/>
            <a:ext cx="2874505" cy="70788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zh-TW" altLang="en-US" sz="2000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肯德基</a:t>
            </a:r>
            <a:endParaRPr lang="en-US" altLang="zh-TW" sz="2000" dirty="0" smtClean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pPr algn="ctr"/>
            <a:r>
              <a:rPr lang="en-US" altLang="zh-TW" sz="2000" dirty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ID : 324273577645211</a:t>
            </a:r>
            <a:endParaRPr lang="zh-TW" altLang="en-US" sz="2000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2" name="文字方塊 1"/>
          <p:cNvSpPr txBox="1"/>
          <p:nvPr/>
        </p:nvSpPr>
        <p:spPr>
          <a:xfrm>
            <a:off x="1210799" y="3805084"/>
            <a:ext cx="6567949" cy="830997"/>
          </a:xfrm>
          <a:prstGeom prst="rect">
            <a:avLst/>
          </a:prstGeom>
          <a:solidFill>
            <a:schemeClr val="accent4">
              <a:lumMod val="40000"/>
              <a:lumOff val="60000"/>
            </a:schemeClr>
          </a:solidFill>
          <a:ln w="38100">
            <a:solidFill>
              <a:schemeClr val="accent4">
                <a:lumMod val="40000"/>
                <a:lumOff val="60000"/>
              </a:schemeClr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16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兩者皆為台灣較大型的速食連鎖品牌，而麥當勞的名氣與銷售狀況又較肯德基好許多，所以本次報告希望透過分析兩家粉絲專頁，找出兩者廣告行為及獲得迴響的差異。</a:t>
            </a:r>
            <a:endParaRPr lang="zh-TW" altLang="en-US" sz="16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3365062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背景與觀察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3855678" y="1432954"/>
            <a:ext cx="4600064" cy="707886"/>
          </a:xfrm>
          <a:prstGeom prst="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麥當勞的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文大部分都是以廣告為主，廣告內容多為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影片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或是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動態圖片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855678" y="2562595"/>
            <a:ext cx="4600064" cy="400110"/>
          </a:xfrm>
          <a:prstGeom prst="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文內容必定包含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訂餐連結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網址。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/>
          <a:srcRect l="3511" t="18693" r="43941" b="8659"/>
          <a:stretch/>
        </p:blipFill>
        <p:spPr>
          <a:xfrm>
            <a:off x="142948" y="1410714"/>
            <a:ext cx="3478665" cy="2703871"/>
          </a:xfrm>
          <a:prstGeom prst="rect">
            <a:avLst/>
          </a:prstGeom>
        </p:spPr>
      </p:pic>
      <p:sp>
        <p:nvSpPr>
          <p:cNvPr id="7" name="文字方塊 6"/>
          <p:cNvSpPr txBox="1"/>
          <p:nvPr/>
        </p:nvSpPr>
        <p:spPr>
          <a:xfrm>
            <a:off x="3855678" y="3391737"/>
            <a:ext cx="4600064" cy="707886"/>
          </a:xfrm>
          <a:prstGeom prst="rect">
            <a:avLst/>
          </a:prstGeom>
          <a:solidFill>
            <a:srgbClr val="FFFFCC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種類較多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，還會轉貼慈善基金會或推廣麥當勞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APP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132161984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背景與觀察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5" name="文字方塊 4"/>
          <p:cNvSpPr txBox="1"/>
          <p:nvPr/>
        </p:nvSpPr>
        <p:spPr>
          <a:xfrm>
            <a:off x="3855678" y="1432954"/>
            <a:ext cx="4600064" cy="707886"/>
          </a:xfrm>
          <a:prstGeom prst="rect">
            <a:avLst/>
          </a:prstGeom>
          <a:solidFill>
            <a:srgbClr val="E7F6FF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肯德基的</a:t>
            </a:r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文大部分都是以廣告為主，其中又以廣告近期推出的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新商品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為主。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6" name="文字方塊 5"/>
          <p:cNvSpPr txBox="1"/>
          <p:nvPr/>
        </p:nvSpPr>
        <p:spPr>
          <a:xfrm>
            <a:off x="3855678" y="2568580"/>
            <a:ext cx="4600064" cy="707886"/>
          </a:xfrm>
          <a:prstGeom prst="rect">
            <a:avLst/>
          </a:prstGeom>
          <a:solidFill>
            <a:srgbClr val="E7F6FF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廣告以圖片為主，同時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結合行銷手法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，如至門市出示該圖片即可獲得優惠。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文字方塊 6"/>
          <p:cNvSpPr txBox="1"/>
          <p:nvPr/>
        </p:nvSpPr>
        <p:spPr>
          <a:xfrm>
            <a:off x="3855678" y="3635380"/>
            <a:ext cx="4600064" cy="400110"/>
          </a:xfrm>
          <a:prstGeom prst="rect">
            <a:avLst/>
          </a:prstGeom>
          <a:solidFill>
            <a:srgbClr val="E7F6FF"/>
          </a:solidFill>
          <a:ln w="19050">
            <a:solidFill>
              <a:schemeClr val="tx1"/>
            </a:solidFill>
          </a:ln>
        </p:spPr>
        <p:txBody>
          <a:bodyPr wrap="square" rtlCol="0">
            <a:spAutoFit/>
          </a:bodyPr>
          <a:lstStyle/>
          <a:p>
            <a:pPr algn="ctr"/>
            <a:r>
              <a:rPr lang="en-US" altLang="zh-TW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文內容必定會包含</a:t>
            </a:r>
            <a:r>
              <a:rPr lang="zh-TW" altLang="en-US" sz="2000" b="1" dirty="0" smtClean="0">
                <a:solidFill>
                  <a:srgbClr val="FF000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訂餐連結</a:t>
            </a:r>
            <a:r>
              <a:rPr lang="zh-TW" altLang="en-US" sz="20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短網址。</a:t>
            </a:r>
            <a:endParaRPr lang="zh-TW" altLang="en-US" sz="20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8" name="圖片 7"/>
          <p:cNvPicPr>
            <a:picLocks noChangeAspect="1"/>
          </p:cNvPicPr>
          <p:nvPr/>
        </p:nvPicPr>
        <p:blipFill rotWithShape="1">
          <a:blip r:embed="rId2"/>
          <a:srcRect l="3865" t="18675" r="43606" b="8196"/>
          <a:stretch/>
        </p:blipFill>
        <p:spPr>
          <a:xfrm>
            <a:off x="365125" y="1432954"/>
            <a:ext cx="3211294" cy="251349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226807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705299" y="89699"/>
            <a:ext cx="5708223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背景與觀察─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─麥當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勞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案例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觀察</a:t>
            </a: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213446" y="802732"/>
            <a:ext cx="1395388" cy="1349602"/>
          </a:xfrm>
          <a:prstGeom prst="rect">
            <a:avLst/>
          </a:prstGeom>
        </p:spPr>
      </p:pic>
      <p:sp>
        <p:nvSpPr>
          <p:cNvPr id="6" name="圓角矩形 5"/>
          <p:cNvSpPr/>
          <p:nvPr/>
        </p:nvSpPr>
        <p:spPr>
          <a:xfrm>
            <a:off x="1609230" y="3772082"/>
            <a:ext cx="2576051" cy="100350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希望能夠找出最受歡迎的</a:t>
            </a:r>
            <a:r>
              <a:rPr lang="en-US" altLang="zh-TW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POST</a:t>
            </a:r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類型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7" name="向右箭號 6"/>
          <p:cNvSpPr/>
          <p:nvPr/>
        </p:nvSpPr>
        <p:spPr>
          <a:xfrm rot="5400000">
            <a:off x="2646028" y="3292543"/>
            <a:ext cx="530225" cy="428853"/>
          </a:xfrm>
          <a:prstGeom prst="striped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pic>
        <p:nvPicPr>
          <p:cNvPr id="9" name="圖片 8"/>
          <p:cNvPicPr>
            <a:picLocks noChangeAspect="1"/>
          </p:cNvPicPr>
          <p:nvPr/>
        </p:nvPicPr>
        <p:blipFill rotWithShape="1">
          <a:blip r:embed="rId3"/>
          <a:srcRect l="19733" t="25526" r="44919" b="19015"/>
          <a:stretch/>
        </p:blipFill>
        <p:spPr>
          <a:xfrm>
            <a:off x="5034116" y="660548"/>
            <a:ext cx="2684207" cy="2367778"/>
          </a:xfrm>
          <a:prstGeom prst="rect">
            <a:avLst/>
          </a:prstGeom>
        </p:spPr>
      </p:pic>
      <p:pic>
        <p:nvPicPr>
          <p:cNvPr id="10" name="圖片 9"/>
          <p:cNvPicPr>
            <a:picLocks noChangeAspect="1"/>
          </p:cNvPicPr>
          <p:nvPr/>
        </p:nvPicPr>
        <p:blipFill rotWithShape="1">
          <a:blip r:embed="rId4"/>
          <a:srcRect l="18716" t="39102" r="45008" b="22615"/>
          <a:stretch/>
        </p:blipFill>
        <p:spPr>
          <a:xfrm>
            <a:off x="4694903" y="2957454"/>
            <a:ext cx="3362632" cy="1995163"/>
          </a:xfrm>
          <a:prstGeom prst="rect">
            <a:avLst/>
          </a:prstGeom>
        </p:spPr>
      </p:pic>
      <p:sp>
        <p:nvSpPr>
          <p:cNvPr id="5" name="圓角矩形圖說文字 4"/>
          <p:cNvSpPr/>
          <p:nvPr/>
        </p:nvSpPr>
        <p:spPr>
          <a:xfrm>
            <a:off x="1609230" y="2225605"/>
            <a:ext cx="2603822" cy="943224"/>
          </a:xfrm>
          <a:prstGeom prst="wedgeRoundRectCallout">
            <a:avLst>
              <a:gd name="adj1" fmla="val 78612"/>
              <a:gd name="adj2" fmla="val 61674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sz="20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POST</a:t>
            </a:r>
            <a:r>
              <a:rPr lang="zh-TW" altLang="en-US" sz="20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類型多元，包含影片、照片、連結分享等</a:t>
            </a:r>
            <a:endParaRPr lang="zh-TW" altLang="en-US" sz="20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</p:spTree>
    <p:extLst>
      <p:ext uri="{BB962C8B-B14F-4D97-AF65-F5344CB8AC3E}">
        <p14:creationId xmlns:p14="http://schemas.microsoft.com/office/powerpoint/2010/main" val="27591474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753155" y="84323"/>
            <a:ext cx="56403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背景與觀察──肯德</a:t>
            </a:r>
            <a:r>
              <a:rPr lang="zh-TW" altLang="en-US" sz="3200" b="1" dirty="0">
                <a:latin typeface="微軟正黑體" panose="020B0604030504040204" pitchFamily="34" charset="-120"/>
                <a:ea typeface="微軟正黑體" panose="020B0604030504040204" pitchFamily="34" charset="-120"/>
              </a:rPr>
              <a:t>基</a:t>
            </a:r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案例觀察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2" name="圖片 1"/>
          <p:cNvPicPr>
            <a:picLocks noChangeAspect="1"/>
          </p:cNvPicPr>
          <p:nvPr/>
        </p:nvPicPr>
        <p:blipFill rotWithShape="1">
          <a:blip r:embed="rId2"/>
          <a:srcRect l="18553" t="45175" r="45751" b="30895"/>
          <a:stretch/>
        </p:blipFill>
        <p:spPr>
          <a:xfrm>
            <a:off x="4653834" y="989198"/>
            <a:ext cx="3431459" cy="1293301"/>
          </a:xfrm>
          <a:prstGeom prst="rect">
            <a:avLst/>
          </a:prstGeom>
        </p:spPr>
      </p:pic>
      <p:pic>
        <p:nvPicPr>
          <p:cNvPr id="4" name="圖片 3"/>
          <p:cNvPicPr>
            <a:picLocks noChangeAspect="1"/>
          </p:cNvPicPr>
          <p:nvPr/>
        </p:nvPicPr>
        <p:blipFill rotWithShape="1">
          <a:blip r:embed="rId3"/>
          <a:srcRect l="19266" t="41089" r="44964" b="45391"/>
          <a:stretch/>
        </p:blipFill>
        <p:spPr>
          <a:xfrm>
            <a:off x="4218036" y="2287415"/>
            <a:ext cx="4303054" cy="914400"/>
          </a:xfrm>
          <a:prstGeom prst="rect">
            <a:avLst/>
          </a:prstGeom>
        </p:spPr>
      </p:pic>
      <p:pic>
        <p:nvPicPr>
          <p:cNvPr id="5" name="圖片 4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517181" y="707436"/>
            <a:ext cx="1575063" cy="1575063"/>
          </a:xfrm>
          <a:prstGeom prst="rect">
            <a:avLst/>
          </a:prstGeom>
        </p:spPr>
      </p:pic>
      <p:pic>
        <p:nvPicPr>
          <p:cNvPr id="6" name="圖片 5"/>
          <p:cNvPicPr>
            <a:picLocks noChangeAspect="1"/>
          </p:cNvPicPr>
          <p:nvPr/>
        </p:nvPicPr>
        <p:blipFill rotWithShape="1">
          <a:blip r:embed="rId5"/>
          <a:srcRect l="18962" t="49549" r="56786" b="38667"/>
          <a:stretch/>
        </p:blipFill>
        <p:spPr>
          <a:xfrm>
            <a:off x="4916129" y="3201815"/>
            <a:ext cx="3169164" cy="865726"/>
          </a:xfrm>
          <a:prstGeom prst="rect">
            <a:avLst/>
          </a:prstGeom>
        </p:spPr>
      </p:pic>
      <p:pic>
        <p:nvPicPr>
          <p:cNvPr id="7" name="圖片 6"/>
          <p:cNvPicPr>
            <a:picLocks noChangeAspect="1"/>
          </p:cNvPicPr>
          <p:nvPr/>
        </p:nvPicPr>
        <p:blipFill rotWithShape="1">
          <a:blip r:embed="rId6"/>
          <a:srcRect l="19104" t="41829" r="44707" b="36846"/>
          <a:stretch/>
        </p:blipFill>
        <p:spPr>
          <a:xfrm>
            <a:off x="4467710" y="3724027"/>
            <a:ext cx="4066001" cy="1347019"/>
          </a:xfrm>
          <a:prstGeom prst="rect">
            <a:avLst/>
          </a:prstGeom>
        </p:spPr>
      </p:pic>
      <p:sp>
        <p:nvSpPr>
          <p:cNvPr id="8" name="圓角矩形圖說文字 7"/>
          <p:cNvSpPr/>
          <p:nvPr/>
        </p:nvSpPr>
        <p:spPr>
          <a:xfrm>
            <a:off x="1002801" y="2434429"/>
            <a:ext cx="2603822" cy="931128"/>
          </a:xfrm>
          <a:prstGeom prst="wedgeRoundRectCallout">
            <a:avLst>
              <a:gd name="adj1" fmla="val 69172"/>
              <a:gd name="adj2" fmla="val -39697"/>
              <a:gd name="adj3" fmla="val 16667"/>
            </a:avLst>
          </a:prstGeom>
          <a:solidFill>
            <a:schemeClr val="accent6">
              <a:lumMod val="20000"/>
              <a:lumOff val="80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2000" b="1" dirty="0" smtClean="0">
                <a:solidFill>
                  <a:srgbClr val="002060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粉絲回覆包含了許多負面評論</a:t>
            </a:r>
            <a:endParaRPr lang="zh-TW" altLang="en-US" sz="2000" b="1" dirty="0">
              <a:solidFill>
                <a:srgbClr val="002060"/>
              </a:solidFill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9" name="圓角矩形 8"/>
          <p:cNvSpPr/>
          <p:nvPr/>
        </p:nvSpPr>
        <p:spPr>
          <a:xfrm>
            <a:off x="1036263" y="3895783"/>
            <a:ext cx="2576051" cy="1003505"/>
          </a:xfrm>
          <a:prstGeom prst="roundRect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zh-TW" altLang="en-US" sz="18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希望能針對得到回覆分析回覆的正負向比例</a:t>
            </a:r>
            <a:endParaRPr lang="zh-TW" altLang="en-US" sz="18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sp>
        <p:nvSpPr>
          <p:cNvPr id="10" name="向右箭號 9"/>
          <p:cNvSpPr/>
          <p:nvPr/>
        </p:nvSpPr>
        <p:spPr>
          <a:xfrm rot="5400000">
            <a:off x="2039599" y="3416243"/>
            <a:ext cx="530225" cy="428853"/>
          </a:xfrm>
          <a:prstGeom prst="stripedRightArrow">
            <a:avLst/>
          </a:prstGeom>
          <a:solidFill>
            <a:srgbClr val="FF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</p:spTree>
    <p:extLst>
      <p:ext uri="{BB962C8B-B14F-4D97-AF65-F5344CB8AC3E}">
        <p14:creationId xmlns:p14="http://schemas.microsoft.com/office/powerpoint/2010/main" val="194238554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hape 189"/>
          <p:cNvSpPr txBox="1">
            <a:spLocks/>
          </p:cNvSpPr>
          <p:nvPr/>
        </p:nvSpPr>
        <p:spPr>
          <a:xfrm>
            <a:off x="1882281" y="89942"/>
            <a:ext cx="5275262" cy="639762"/>
          </a:xfrm>
          <a:prstGeom prst="rect">
            <a:avLst/>
          </a:prstGeom>
          <a:noFill/>
          <a:ln>
            <a:noFill/>
          </a:ln>
        </p:spPr>
        <p:txBody>
          <a:bodyPr lIns="91425" tIns="91425" rIns="91425" bIns="91425" anchor="b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617A86"/>
              </a:buClr>
              <a:buSzPct val="100000"/>
              <a:buFont typeface="Nixie One"/>
              <a:buNone/>
              <a:defRPr sz="1800" b="0" i="0" u="none" strike="noStrike" cap="none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1pPr>
            <a:lvl2pPr lvl="1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2pPr>
            <a:lvl3pPr lvl="2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3pPr>
            <a:lvl4pPr lvl="3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4pPr>
            <a:lvl5pPr lvl="4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5pPr>
            <a:lvl6pPr lvl="5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6pPr>
            <a:lvl7pPr lvl="6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7pPr>
            <a:lvl8pPr lvl="7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8pPr>
            <a:lvl9pPr lvl="8">
              <a:spcBef>
                <a:spcPts val="0"/>
              </a:spcBef>
              <a:buClr>
                <a:srgbClr val="617A86"/>
              </a:buClr>
              <a:buSzPct val="100000"/>
              <a:buFont typeface="Nixie One"/>
              <a:buNone/>
              <a:defRPr sz="1800">
                <a:solidFill>
                  <a:srgbClr val="617A86"/>
                </a:solidFill>
                <a:latin typeface="Nixie One"/>
                <a:ea typeface="Nixie One"/>
                <a:cs typeface="Nixie One"/>
                <a:sym typeface="Nixie One"/>
              </a:defRPr>
            </a:lvl9pPr>
          </a:lstStyle>
          <a:p>
            <a:pPr algn="ctr"/>
            <a:r>
              <a:rPr lang="zh-TW" altLang="en-US" sz="3200" b="1" dirty="0" smtClean="0">
                <a:latin typeface="微軟正黑體" panose="020B0604030504040204" pitchFamily="34" charset="-120"/>
                <a:ea typeface="微軟正黑體" panose="020B0604030504040204" pitchFamily="34" charset="-120"/>
              </a:rPr>
              <a:t>粉絲團資料統計──麥當勞</a:t>
            </a:r>
            <a:endParaRPr lang="en" sz="3200" b="1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</p:txBody>
      </p:sp>
      <p:pic>
        <p:nvPicPr>
          <p:cNvPr id="4" name="圖片 3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8941" y="1835774"/>
            <a:ext cx="1691159" cy="1635668"/>
          </a:xfrm>
          <a:prstGeom prst="rect">
            <a:avLst/>
          </a:prstGeom>
        </p:spPr>
      </p:pic>
      <p:graphicFrame>
        <p:nvGraphicFramePr>
          <p:cNvPr id="2" name="表格 1"/>
          <p:cNvGraphicFramePr>
            <a:graphicFrameLocks noGrp="1"/>
          </p:cNvGraphicFramePr>
          <p:nvPr>
            <p:extLst>
              <p:ext uri="{D42A27DB-BD31-4B8C-83A1-F6EECF244321}">
                <p14:modId xmlns:p14="http://schemas.microsoft.com/office/powerpoint/2010/main" val="1130526039"/>
              </p:ext>
            </p:extLst>
          </p:nvPr>
        </p:nvGraphicFramePr>
        <p:xfrm>
          <a:off x="2668802" y="1355668"/>
          <a:ext cx="5663382" cy="2595880"/>
        </p:xfrm>
        <a:graphic>
          <a:graphicData uri="http://schemas.openxmlformats.org/drawingml/2006/table">
            <a:tbl>
              <a:tblPr firstRow="1" bandRow="1">
                <a:tableStyleId>{5DA37D80-6434-44D0-A028-1B22A696006F}</a:tableStyleId>
              </a:tblPr>
              <a:tblGrid>
                <a:gridCol w="3696930">
                  <a:extLst>
                    <a:ext uri="{9D8B030D-6E8A-4147-A177-3AD203B41FA5}">
                      <a16:colId xmlns:a16="http://schemas.microsoft.com/office/drawing/2014/main" val="2475653662"/>
                    </a:ext>
                  </a:extLst>
                </a:gridCol>
                <a:gridCol w="1966452">
                  <a:extLst>
                    <a:ext uri="{9D8B030D-6E8A-4147-A177-3AD203B41FA5}">
                      <a16:colId xmlns:a16="http://schemas.microsoft.com/office/drawing/2014/main" val="668321771"/>
                    </a:ext>
                  </a:extLst>
                </a:gridCol>
              </a:tblGrid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Start</a:t>
                      </a:r>
                      <a:r>
                        <a:rPr lang="en-US" altLang="zh-TW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date time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2010/04/14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15554720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End date time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2017/01/17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7499271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fans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68,493,469 </a:t>
                      </a:r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人追蹤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112838514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likes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68,505,452 </a:t>
                      </a:r>
                      <a:r>
                        <a:rPr lang="zh-TW" altLang="en-US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人說讚</a:t>
                      </a: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7389076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posts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694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453258880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</a:t>
                      </a:r>
                      <a:r>
                        <a:rPr lang="en-US" altLang="zh-TW" b="1" baseline="0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 of </a:t>
                      </a:r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like from unique users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68,505,452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3581523193"/>
                  </a:ext>
                </a:extLst>
              </a:tr>
              <a:tr h="370840"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Number of comment from unique user</a:t>
                      </a:r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algn="ctr"/>
                      <a:r>
                        <a:rPr lang="en-US" altLang="zh-TW" b="1" dirty="0" smtClean="0">
                          <a:latin typeface="微軟正黑體" panose="020B0604030504040204" pitchFamily="34" charset="-120"/>
                          <a:ea typeface="微軟正黑體" panose="020B0604030504040204" pitchFamily="34" charset="-120"/>
                        </a:rPr>
                        <a:t>241,291</a:t>
                      </a:r>
                      <a:endParaRPr lang="zh-TW" altLang="en-US" b="1" dirty="0">
                        <a:latin typeface="微軟正黑體" panose="020B0604030504040204" pitchFamily="34" charset="-120"/>
                        <a:ea typeface="微軟正黑體" panose="020B0604030504040204" pitchFamily="34" charset="-120"/>
                      </a:endParaRPr>
                    </a:p>
                  </a:txBody>
                  <a:tcPr anchor="ctr"/>
                </a:tc>
                <a:extLst>
                  <a:ext uri="{0D108BD9-81ED-4DB2-BD59-A6C34878D82A}">
                    <a16:rowId xmlns:a16="http://schemas.microsoft.com/office/drawing/2014/main" val="2040441061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9761103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Puck template">
  <a:themeElements>
    <a:clrScheme name="Custom 347">
      <a:dk1>
        <a:srgbClr val="000000"/>
      </a:dk1>
      <a:lt1>
        <a:srgbClr val="FFFFFF"/>
      </a:lt1>
      <a:dk2>
        <a:srgbClr val="666666"/>
      </a:dk2>
      <a:lt2>
        <a:srgbClr val="CCCCCC"/>
      </a:lt2>
      <a:accent1>
        <a:srgbClr val="3A81BA"/>
      </a:accent1>
      <a:accent2>
        <a:srgbClr val="D89F39"/>
      </a:accent2>
      <a:accent3>
        <a:srgbClr val="8BAB42"/>
      </a:accent3>
      <a:accent4>
        <a:srgbClr val="57A7B5"/>
      </a:accent4>
      <a:accent5>
        <a:srgbClr val="8B81D2"/>
      </a:accent5>
      <a:accent6>
        <a:srgbClr val="963334"/>
      </a:accent6>
      <a:hlink>
        <a:srgbClr val="1155CC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Custom Theme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4469</TotalTime>
  <Words>962</Words>
  <Application>Microsoft Office PowerPoint</Application>
  <PresentationFormat>如螢幕大小 (16:9)</PresentationFormat>
  <Paragraphs>140</Paragraphs>
  <Slides>19</Slides>
  <Notes>4</Notes>
  <HiddenSlides>0</HiddenSlides>
  <MMClips>0</MMClips>
  <ScaleCrop>false</ScaleCrop>
  <HeadingPairs>
    <vt:vector size="6" baseType="variant">
      <vt:variant>
        <vt:lpstr>使用字型</vt:lpstr>
      </vt:variant>
      <vt:variant>
        <vt:i4>7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19</vt:i4>
      </vt:variant>
    </vt:vector>
  </HeadingPairs>
  <TitlesOfParts>
    <vt:vector size="27" baseType="lpstr">
      <vt:lpstr>Times</vt:lpstr>
      <vt:lpstr>Arial</vt:lpstr>
      <vt:lpstr>Varela Round</vt:lpstr>
      <vt:lpstr>MS PGothic</vt:lpstr>
      <vt:lpstr>Nixie One</vt:lpstr>
      <vt:lpstr>微軟正黑體</vt:lpstr>
      <vt:lpstr>新細明體</vt:lpstr>
      <vt:lpstr>Puck template</vt:lpstr>
      <vt:lpstr>PowerPoint 簡報</vt:lpstr>
      <vt:lpstr>PowerPoint 簡報</vt:lpstr>
      <vt:lpstr>大綱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Thanks!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簡報</dc:title>
  <cp:lastModifiedBy>Jennifer</cp:lastModifiedBy>
  <cp:revision>75</cp:revision>
  <dcterms:modified xsi:type="dcterms:W3CDTF">2017-01-18T06:22:00Z</dcterms:modified>
</cp:coreProperties>
</file>